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ink/ink1.xml" ContentType="application/inkml+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Lst>
  <p:notesMasterIdLst>
    <p:notesMasterId r:id="rId30"/>
  </p:notesMasterIdLst>
  <p:handoutMasterIdLst>
    <p:handoutMasterId r:id="rId31"/>
  </p:handoutMasterIdLst>
  <p:sldIdLst>
    <p:sldId id="1035" r:id="rId5"/>
    <p:sldId id="1022" r:id="rId6"/>
    <p:sldId id="279" r:id="rId7"/>
    <p:sldId id="1020" r:id="rId8"/>
    <p:sldId id="1029" r:id="rId9"/>
    <p:sldId id="1047" r:id="rId10"/>
    <p:sldId id="1048" r:id="rId11"/>
    <p:sldId id="4365" r:id="rId12"/>
    <p:sldId id="1050" r:id="rId13"/>
    <p:sldId id="1051" r:id="rId14"/>
    <p:sldId id="4335" r:id="rId15"/>
    <p:sldId id="4336" r:id="rId16"/>
    <p:sldId id="4337" r:id="rId17"/>
    <p:sldId id="4339" r:id="rId18"/>
    <p:sldId id="4342" r:id="rId19"/>
    <p:sldId id="4346" r:id="rId20"/>
    <p:sldId id="4332" r:id="rId21"/>
    <p:sldId id="4353" r:id="rId22"/>
    <p:sldId id="4354" r:id="rId23"/>
    <p:sldId id="4355" r:id="rId24"/>
    <p:sldId id="4356" r:id="rId25"/>
    <p:sldId id="4357" r:id="rId26"/>
    <p:sldId id="4358" r:id="rId27"/>
    <p:sldId id="4359" r:id="rId28"/>
    <p:sldId id="1036" r:id="rId29"/>
  </p:sldIdLst>
  <p:sldSz cx="12192000" cy="6858000"/>
  <p:notesSz cx="6858000" cy="9144000"/>
  <p:defaultTextStyle>
    <a:defPPr>
      <a:defRPr lang="en-FI"/>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62B42908-F634-38BB-62EF-8595C43BC00E}" name="Nina Teirasvuo" initials="NT" userId="S::nina.teirasvuo@motiva.fi::ff66196e-e7c8-4de2-9d05-67457fbc25fb" providerId="AD"/>
  <p188:author id="{C5B5061F-B3DF-B97A-7570-1042255304A9}" name="Nina Alsi" initials="NA" userId="S::nina.alsi@motiva.fi::87d5ac26-714e-4255-9922-d09dc09690b5"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9E0EF"/>
    <a:srgbClr val="000000"/>
    <a:srgbClr val="64DE6D"/>
    <a:srgbClr val="4DF54D"/>
    <a:srgbClr val="46372B"/>
    <a:srgbClr val="4A205D"/>
    <a:srgbClr val="E7E6E6"/>
    <a:srgbClr val="231D41"/>
    <a:srgbClr val="F05A82"/>
    <a:srgbClr val="9179A2"/>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BB232EDA-2CF3-4141-A72E-FBA51182325B}" v="45" dt="2022-12-29T16:39:38.950"/>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1137" autoAdjust="0"/>
    <p:restoredTop sz="54416" autoAdjust="0"/>
  </p:normalViewPr>
  <p:slideViewPr>
    <p:cSldViewPr snapToGrid="0">
      <p:cViewPr varScale="1">
        <p:scale>
          <a:sx n="45" d="100"/>
          <a:sy n="45" d="100"/>
        </p:scale>
        <p:origin x="2304" y="29"/>
      </p:cViewPr>
      <p:guideLst/>
    </p:cSldViewPr>
  </p:slideViewPr>
  <p:notesTextViewPr>
    <p:cViewPr>
      <p:scale>
        <a:sx n="3" d="2"/>
        <a:sy n="3" d="2"/>
      </p:scale>
      <p:origin x="0" y="0"/>
    </p:cViewPr>
  </p:notesTextViewPr>
  <p:notesViewPr>
    <p:cSldViewPr snapToGrid="0">
      <p:cViewPr>
        <p:scale>
          <a:sx n="1" d="2"/>
          <a:sy n="1" d="2"/>
        </p:scale>
        <p:origin x="5692" y="2216"/>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21" Type="http://schemas.openxmlformats.org/officeDocument/2006/relationships/slide" Target="slides/slide17.xml"/><Relationship Id="rId34" Type="http://schemas.openxmlformats.org/officeDocument/2006/relationships/theme" Target="theme/theme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presProps" Target="presProps.xml"/><Relationship Id="rId37" Type="http://schemas.microsoft.com/office/2018/10/relationships/authors" Target="author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microsoft.com/office/2015/10/relationships/revisionInfo" Target="revisionInfo.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handoutMaster" Target="handoutMasters/handout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notesMaster" Target="notesMasters/notesMaster1.xml"/><Relationship Id="rId35" Type="http://schemas.openxmlformats.org/officeDocument/2006/relationships/tableStyles" Target="tableStyles.xml"/><Relationship Id="rId8" Type="http://schemas.openxmlformats.org/officeDocument/2006/relationships/slide" Target="slides/slide4.xml"/><Relationship Id="rId3" Type="http://schemas.openxmlformats.org/officeDocument/2006/relationships/customXml" Target="../customXml/item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Ylätunnisteen paikkamerkki 1">
            <a:extLst>
              <a:ext uri="{FF2B5EF4-FFF2-40B4-BE49-F238E27FC236}">
                <a16:creationId xmlns:a16="http://schemas.microsoft.com/office/drawing/2014/main" id="{8FF31011-799D-45F1-8F2E-CDF5427667BC}"/>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i-FI"/>
          </a:p>
        </p:txBody>
      </p:sp>
      <p:sp>
        <p:nvSpPr>
          <p:cNvPr id="3" name="Päivämäärän paikkamerkki 2">
            <a:extLst>
              <a:ext uri="{FF2B5EF4-FFF2-40B4-BE49-F238E27FC236}">
                <a16:creationId xmlns:a16="http://schemas.microsoft.com/office/drawing/2014/main" id="{BDCB377E-30CC-4818-97F6-54B02A7803AB}"/>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615EAE31-0B38-4C10-A901-8E97E2E00D54}" type="datetimeFigureOut">
              <a:rPr lang="fi-FI" smtClean="0"/>
              <a:t>11.1.2023</a:t>
            </a:fld>
            <a:endParaRPr lang="fi-FI"/>
          </a:p>
        </p:txBody>
      </p:sp>
      <p:sp>
        <p:nvSpPr>
          <p:cNvPr id="4" name="Alatunnisteen paikkamerkki 3">
            <a:extLst>
              <a:ext uri="{FF2B5EF4-FFF2-40B4-BE49-F238E27FC236}">
                <a16:creationId xmlns:a16="http://schemas.microsoft.com/office/drawing/2014/main" id="{2D564F2D-44F7-4F86-B3C0-CE94FDFCFB55}"/>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fi-FI"/>
          </a:p>
        </p:txBody>
      </p:sp>
      <p:sp>
        <p:nvSpPr>
          <p:cNvPr id="5" name="Dian numeron paikkamerkki 4">
            <a:extLst>
              <a:ext uri="{FF2B5EF4-FFF2-40B4-BE49-F238E27FC236}">
                <a16:creationId xmlns:a16="http://schemas.microsoft.com/office/drawing/2014/main" id="{7C308972-83BF-44B0-A398-051DEDAEB872}"/>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648A1926-1732-4D21-BD5F-255859626D14}" type="slidenum">
              <a:rPr lang="fi-FI" smtClean="0"/>
              <a:t>‹#›</a:t>
            </a:fld>
            <a:endParaRPr lang="fi-FI"/>
          </a:p>
        </p:txBody>
      </p:sp>
    </p:spTree>
    <p:extLst>
      <p:ext uri="{BB962C8B-B14F-4D97-AF65-F5344CB8AC3E}">
        <p14:creationId xmlns:p14="http://schemas.microsoft.com/office/powerpoint/2010/main" val="891266661"/>
      </p:ext>
    </p:extLst>
  </p:cSld>
  <p:clrMap bg1="lt1" tx1="dk1" bg2="lt2" tx2="dk2" accent1="accent1" accent2="accent2" accent3="accent3" accent4="accent4" accent5="accent5" accent6="accent6" hlink="hlink" folHlink="folHlink"/>
</p:handoutMaster>
</file>

<file path=ppt/ink/ink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11-25T11:36:45.578"/>
    </inkml:context>
    <inkml:brush xml:id="br0">
      <inkml:brushProperty name="width" value="0.05" units="cm"/>
      <inkml:brushProperty name="height" value="0.05" units="cm"/>
    </inkml:brush>
  </inkml:definitions>
  <inkml:trace contextRef="#ctx0" brushRef="#br0">1 5 1505,'0'0'2433,"7"-3"-1793,-7 1-1744</inkml:trace>
</inkml:ink>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FI"/>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EBDD86B-9B80-7449-A54B-976CBE2C3E73}" type="datetimeFigureOut">
              <a:rPr lang="en-FI" smtClean="0"/>
              <a:t>01/11/2023</a:t>
            </a:fld>
            <a:endParaRPr lang="en-FI"/>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FI"/>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FI"/>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FI"/>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CFE7CC6-4DD1-DF4D-8F83-5FF54E114E16}" type="slidenum">
              <a:rPr lang="en-FI" smtClean="0"/>
              <a:t>‹#›</a:t>
            </a:fld>
            <a:endParaRPr lang="en-FI"/>
          </a:p>
        </p:txBody>
      </p:sp>
    </p:spTree>
    <p:extLst>
      <p:ext uri="{BB962C8B-B14F-4D97-AF65-F5344CB8AC3E}">
        <p14:creationId xmlns:p14="http://schemas.microsoft.com/office/powerpoint/2010/main" val="360934890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3" Type="http://schemas.openxmlformats.org/officeDocument/2006/relationships/hyperlink" Target="https://www.eea.europa.eu/fi/themes/climate" TargetMode="External"/><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3" Type="http://schemas.openxmlformats.org/officeDocument/2006/relationships/hyperlink" Target="https://www.enni-sovellus.fi/fi/index.php" TargetMode="External"/><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3" Type="http://schemas.openxmlformats.org/officeDocument/2006/relationships/hyperlink" Target="https://audiovisual.ec.europa.eu/en/event/57612" TargetMode="External"/><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FI" dirty="0"/>
          </a:p>
        </p:txBody>
      </p:sp>
      <p:sp>
        <p:nvSpPr>
          <p:cNvPr id="4" name="Slide Number Placeholder 3"/>
          <p:cNvSpPr>
            <a:spLocks noGrp="1"/>
          </p:cNvSpPr>
          <p:nvPr>
            <p:ph type="sldNum" sz="quarter" idx="5"/>
          </p:nvPr>
        </p:nvSpPr>
        <p:spPr/>
        <p:txBody>
          <a:bodyPr/>
          <a:lstStyle/>
          <a:p>
            <a:fld id="{3CFE7CC6-4DD1-DF4D-8F83-5FF54E114E16}" type="slidenum">
              <a:rPr lang="en-FI" smtClean="0"/>
              <a:t>1</a:t>
            </a:fld>
            <a:endParaRPr lang="en-FI"/>
          </a:p>
        </p:txBody>
      </p:sp>
    </p:spTree>
    <p:extLst>
      <p:ext uri="{BB962C8B-B14F-4D97-AF65-F5344CB8AC3E}">
        <p14:creationId xmlns:p14="http://schemas.microsoft.com/office/powerpoint/2010/main" val="214918011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n kuvan paikkamerkki 1"/>
          <p:cNvSpPr>
            <a:spLocks noGrp="1" noRot="1" noChangeAspect="1"/>
          </p:cNvSpPr>
          <p:nvPr>
            <p:ph type="sldImg"/>
          </p:nvPr>
        </p:nvSpPr>
        <p:spPr/>
      </p:sp>
      <p:sp>
        <p:nvSpPr>
          <p:cNvPr id="3" name="Huomautusten paikkamerkki 2"/>
          <p:cNvSpPr>
            <a:spLocks noGrp="1"/>
          </p:cNvSpPr>
          <p:nvPr>
            <p:ph type="body" idx="1"/>
          </p:nvPr>
        </p:nvSpPr>
        <p:spPr/>
        <p:txBody>
          <a:bodyPr/>
          <a:lstStyle/>
          <a:p>
            <a:pPr>
              <a:defRPr/>
            </a:pPr>
            <a:r>
              <a:rPr lang="fi-FI" dirty="0"/>
              <a:t>Miksi energiansäästö on tärkeää? </a:t>
            </a:r>
            <a:br>
              <a:rPr lang="fi-FI" dirty="0"/>
            </a:br>
            <a:endParaRPr lang="fi-FI" dirty="0"/>
          </a:p>
          <a:p>
            <a:pPr>
              <a:defRPr/>
            </a:pPr>
            <a:r>
              <a:rPr lang="fi-FI" dirty="0"/>
              <a:t>Äsken todettiin, että energiaa tuotetaan vielä myös uusiutumattomilla luonnonvaroilla ja fossiilisen energian käyttö lisää kasvihuonekaasupäästöjä. Ilmastonmuutos on aikamme suurin haaste ja se aiheuttaa monissa maissa jo ongelmia, kuten pulaa ruoasta kuivuuden ja tulvien vuoksi. Samalla se uhkaa monia eläinlajeja mm. jääpeitteen häviämisen vuoksi. </a:t>
            </a:r>
          </a:p>
          <a:p>
            <a:pPr>
              <a:defRPr/>
            </a:pPr>
            <a:endParaRPr lang="fi-FI" dirty="0"/>
          </a:p>
          <a:p>
            <a:pPr>
              <a:defRPr/>
            </a:pPr>
            <a:r>
              <a:rPr lang="fi-FI" dirty="0"/>
              <a:t>Energiansäästöllä vähennetään energiantuotannon tarvetta ja varmistetaan, että tarvittava energia pystytään tuottamaan päästöttömästi. Näin hillitään ilmastonmuutosta. Suomessa energia tuotetaan ensisijaisesti fossiilivapaalla energialla, kuten vesivoimalla ja ydinvoimalla. Tarvittaessa sitä täydennetään fossiilisella energialla, kuten hiilivoimalaitoksilla. Esimerkiksi kylminä pakkaspäivinä tarvitaan enemmän energiaa.</a:t>
            </a:r>
          </a:p>
          <a:p>
            <a:pPr marL="0" marR="0" lvl="0" indent="0" algn="l" defTabSz="914400" rtl="0" eaLnBrk="1" fontAlgn="auto" latinLnBrk="0" hangingPunct="1">
              <a:lnSpc>
                <a:spcPct val="100000"/>
              </a:lnSpc>
              <a:spcBef>
                <a:spcPts val="0"/>
              </a:spcBef>
              <a:spcAft>
                <a:spcPts val="0"/>
              </a:spcAft>
              <a:buClrTx/>
              <a:buSzTx/>
              <a:buFontTx/>
              <a:buNone/>
              <a:tabLst/>
              <a:defRPr/>
            </a:pPr>
            <a:endParaRPr lang="fi-FI"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fi-FI" dirty="0"/>
          </a:p>
          <a:p>
            <a:pPr marL="0" marR="0" lvl="0" indent="0" algn="l" defTabSz="914400" rtl="0" eaLnBrk="1" fontAlgn="auto" latinLnBrk="0" hangingPunct="1">
              <a:lnSpc>
                <a:spcPct val="100000"/>
              </a:lnSpc>
              <a:spcBef>
                <a:spcPts val="0"/>
              </a:spcBef>
              <a:spcAft>
                <a:spcPts val="0"/>
              </a:spcAft>
              <a:buClrTx/>
              <a:buSzTx/>
              <a:buFontTx/>
              <a:buNone/>
              <a:tabLst/>
              <a:defRPr/>
            </a:pPr>
            <a:r>
              <a:rPr lang="fi-FI" b="1" dirty="0"/>
              <a:t>Lisätietoa:</a:t>
            </a:r>
          </a:p>
          <a:p>
            <a:pPr marL="0" marR="0" lvl="0" indent="0" algn="l" defTabSz="914400" rtl="0" eaLnBrk="1" fontAlgn="auto" latinLnBrk="0" hangingPunct="1">
              <a:lnSpc>
                <a:spcPct val="100000"/>
              </a:lnSpc>
              <a:spcBef>
                <a:spcPts val="0"/>
              </a:spcBef>
              <a:spcAft>
                <a:spcPts val="0"/>
              </a:spcAft>
              <a:buClrTx/>
              <a:buSzTx/>
              <a:buFontTx/>
              <a:buNone/>
              <a:tabLst/>
              <a:defRPr/>
            </a:pPr>
            <a:r>
              <a:rPr lang="fi-FI" dirty="0"/>
              <a:t>Euroopan ympäristökeskus: </a:t>
            </a:r>
            <a:r>
              <a:rPr lang="fi-FI" b="0" i="0" dirty="0">
                <a:solidFill>
                  <a:srgbClr val="333333"/>
                </a:solidFill>
                <a:effectLst/>
                <a:latin typeface="Open Sans" panose="020B0606030504020204" pitchFamily="34" charset="0"/>
              </a:rPr>
              <a:t>Energian tuotanto ja kulutus kuormittavat kuitenkin ympäristöä huomattavasti kasvihuonekaasujen ja ilmansaasteiden, maankäytön, jätteiden ja öljyvuotojen muodossa. Tämä kuormitus edistää ilmastonmuutosta, vahingoittaa luonnon ekosysteemejä ja ihmisen rakentamaa ympäristöä ja vaikuttaa haitallisesti ihmisten terveyteen.</a:t>
            </a:r>
            <a:endParaRPr lang="fi-FI" b="0"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fi-FI" dirty="0"/>
          </a:p>
          <a:p>
            <a:pPr algn="l"/>
            <a:r>
              <a:rPr lang="fi-FI" b="0" i="0" dirty="0">
                <a:solidFill>
                  <a:srgbClr val="333333"/>
                </a:solidFill>
                <a:effectLst/>
                <a:latin typeface="Open Sans" panose="020B0606030504020204" pitchFamily="34" charset="0"/>
              </a:rPr>
              <a:t>Ihmisen toiminta edellyttää usein fossiilisten polttoaineiden polttamista. Tämä lisää </a:t>
            </a:r>
            <a:r>
              <a:rPr lang="fi-FI" b="0" i="0" u="none" strike="noStrike" dirty="0">
                <a:solidFill>
                  <a:srgbClr val="004B87"/>
                </a:solidFill>
                <a:effectLst/>
                <a:latin typeface="Open Sans" panose="020B0606030504020204" pitchFamily="34" charset="0"/>
                <a:hlinkClick r:id="rId3"/>
              </a:rPr>
              <a:t>ilmastonmuutosta </a:t>
            </a:r>
            <a:r>
              <a:rPr lang="fi-FI" b="0" i="0" dirty="0">
                <a:solidFill>
                  <a:srgbClr val="333333"/>
                </a:solidFill>
                <a:effectLst/>
                <a:latin typeface="Open Sans" panose="020B0606030504020204" pitchFamily="34" charset="0"/>
              </a:rPr>
              <a:t>aiheuttavan hiilidioksidin pitoisuutta ilmakehässä ja nostaa maapallon keskilämpötilaa. Maailmanlaajuinen energiankysyntä on kasvussa, ja tämä kasvattaa entisestään hiilidioksidipäästöjä.</a:t>
            </a:r>
          </a:p>
          <a:p>
            <a:pPr algn="l"/>
            <a:r>
              <a:rPr lang="fi-FI" b="0" i="0" dirty="0">
                <a:solidFill>
                  <a:srgbClr val="333333"/>
                </a:solidFill>
                <a:effectLst/>
                <a:latin typeface="Open Sans" panose="020B0606030504020204" pitchFamily="34" charset="0"/>
              </a:rPr>
              <a:t>Monissa maissa energiankysyntään vastataan ensisijaisesti fossiilisilla polttoaineilla (öljy, kaasu ja hiili). Niiden polttaminen tuottaa lämpöä, joka voidaan hyödyntää energiana.</a:t>
            </a:r>
          </a:p>
          <a:p>
            <a:pPr marL="0" marR="0" lvl="0" indent="0" algn="l" defTabSz="914400" rtl="0" eaLnBrk="1" fontAlgn="auto" latinLnBrk="0" hangingPunct="1">
              <a:lnSpc>
                <a:spcPct val="100000"/>
              </a:lnSpc>
              <a:spcBef>
                <a:spcPts val="0"/>
              </a:spcBef>
              <a:spcAft>
                <a:spcPts val="0"/>
              </a:spcAft>
              <a:buClrTx/>
              <a:buSzTx/>
              <a:buFontTx/>
              <a:buNone/>
              <a:tabLst/>
              <a:defRPr/>
            </a:pPr>
            <a:endParaRPr lang="fi-FI"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fi-FI" dirty="0"/>
          </a:p>
          <a:p>
            <a:endParaRPr lang="en-GB" dirty="0"/>
          </a:p>
        </p:txBody>
      </p:sp>
      <p:sp>
        <p:nvSpPr>
          <p:cNvPr id="4" name="Dian numeron paikkamerkki 3"/>
          <p:cNvSpPr>
            <a:spLocks noGrp="1"/>
          </p:cNvSpPr>
          <p:nvPr>
            <p:ph type="sldNum" sz="quarter" idx="5"/>
          </p:nvPr>
        </p:nvSpPr>
        <p:spPr/>
        <p:txBody>
          <a:bodyPr/>
          <a:lstStyle/>
          <a:p>
            <a:fld id="{3CFE7CC6-4DD1-DF4D-8F83-5FF54E114E16}" type="slidenum">
              <a:rPr lang="en-FI" smtClean="0"/>
              <a:t>10</a:t>
            </a:fld>
            <a:endParaRPr lang="en-FI"/>
          </a:p>
        </p:txBody>
      </p:sp>
    </p:spTree>
    <p:extLst>
      <p:ext uri="{BB962C8B-B14F-4D97-AF65-F5344CB8AC3E}">
        <p14:creationId xmlns:p14="http://schemas.microsoft.com/office/powerpoint/2010/main" val="88800201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n kuvan paikkamerkki 1"/>
          <p:cNvSpPr>
            <a:spLocks noGrp="1" noRot="1" noChangeAspect="1"/>
          </p:cNvSpPr>
          <p:nvPr>
            <p:ph type="sldImg"/>
          </p:nvPr>
        </p:nvSpPr>
        <p:spPr/>
      </p:sp>
      <p:sp>
        <p:nvSpPr>
          <p:cNvPr id="3" name="Huomautusten paikkamerkki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i-FI" dirty="0"/>
              <a:t>Suomen tavoitteena on olla mahdollisimman omavarainen energiantuotannossaan, eli tuotamme lähes yhtä paljon energiaa kuin käytämme, ja Suomeen rakennetaankin tällä hetkellä paljon aurinko- ja tuulivoimaa. Näin pystytään paremmin varautumaan mahdollisiin poliittisiin ristiriitoihin eri maiden välillä ja varmistamaan energian saatavuus. </a:t>
            </a:r>
          </a:p>
          <a:p>
            <a:pPr marL="0" marR="0" lvl="0" indent="0" algn="l" defTabSz="914400" rtl="0" eaLnBrk="1" fontAlgn="auto" latinLnBrk="0" hangingPunct="1">
              <a:lnSpc>
                <a:spcPct val="100000"/>
              </a:lnSpc>
              <a:spcBef>
                <a:spcPts val="0"/>
              </a:spcBef>
              <a:spcAft>
                <a:spcPts val="0"/>
              </a:spcAft>
              <a:buClrTx/>
              <a:buSzTx/>
              <a:buFontTx/>
              <a:buNone/>
              <a:tabLst/>
              <a:defRPr/>
            </a:pPr>
            <a:endParaRPr lang="fi-FI" dirty="0"/>
          </a:p>
          <a:p>
            <a:pPr marL="0" marR="0" lvl="0" indent="0" algn="l" defTabSz="914400" rtl="0" eaLnBrk="1" fontAlgn="auto" latinLnBrk="0" hangingPunct="1">
              <a:lnSpc>
                <a:spcPct val="100000"/>
              </a:lnSpc>
              <a:spcBef>
                <a:spcPts val="0"/>
              </a:spcBef>
              <a:spcAft>
                <a:spcPts val="0"/>
              </a:spcAft>
              <a:buClrTx/>
              <a:buSzTx/>
              <a:buFontTx/>
              <a:buNone/>
              <a:tabLst/>
              <a:defRPr/>
            </a:pPr>
            <a:r>
              <a:rPr lang="fi-FI" dirty="0"/>
              <a:t>Toisaalta energiatuotannon määrää ei myöskään voida lisätä loputtomasti. Laitosten rakentaminen maksaa ja toisaalta siihen tarvitaan monia eri raaka-aineita. Tavoitteena on, että energiaa riittää kaikille, joten käyttämällä energiaa järkevästi saadaan sähkö ja lämpö riittämään useammille. Jos energiankulutusta ei saada pienennettyä, niin se käytännössä tarkoittaa sitä, että energian hinta nousee. Tällä on monia vaikutuksia esimerkiksi kotitalouksiin ja kuntiin. Se voi vaikuttaa myös moniin harrastusmahdollisuuksiin.</a:t>
            </a:r>
            <a:endParaRPr lang="fi-FI" dirty="0">
              <a:solidFill>
                <a:srgbClr val="000000"/>
              </a:solidFill>
              <a:latin typeface="Calibri" panose="020F0502020204030204" pitchFamily="34" charset="0"/>
              <a:cs typeface="Calibri" panose="020F0502020204030204" pitchFamily="34" charset="0"/>
            </a:endParaRPr>
          </a:p>
        </p:txBody>
      </p:sp>
      <p:sp>
        <p:nvSpPr>
          <p:cNvPr id="4" name="Dian numeron paikkamerkki 3"/>
          <p:cNvSpPr>
            <a:spLocks noGrp="1"/>
          </p:cNvSpPr>
          <p:nvPr>
            <p:ph type="sldNum" sz="quarter" idx="5"/>
          </p:nvPr>
        </p:nvSpPr>
        <p:spPr/>
        <p:txBody>
          <a:bodyPr/>
          <a:lstStyle/>
          <a:p>
            <a:fld id="{3CFE7CC6-4DD1-DF4D-8F83-5FF54E114E16}" type="slidenum">
              <a:rPr lang="en-FI" smtClean="0"/>
              <a:t>11</a:t>
            </a:fld>
            <a:endParaRPr lang="en-FI"/>
          </a:p>
        </p:txBody>
      </p:sp>
    </p:spTree>
    <p:extLst>
      <p:ext uri="{BB962C8B-B14F-4D97-AF65-F5344CB8AC3E}">
        <p14:creationId xmlns:p14="http://schemas.microsoft.com/office/powerpoint/2010/main" val="74418643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n kuvan paikkamerkki 1"/>
          <p:cNvSpPr>
            <a:spLocks noGrp="1" noRot="1" noChangeAspect="1"/>
          </p:cNvSpPr>
          <p:nvPr>
            <p:ph type="sldImg"/>
          </p:nvPr>
        </p:nvSpPr>
        <p:spPr/>
      </p:sp>
      <p:sp>
        <p:nvSpPr>
          <p:cNvPr id="3" name="Huomautusten paikkamerkki 2"/>
          <p:cNvSpPr>
            <a:spLocks noGrp="1"/>
          </p:cNvSpPr>
          <p:nvPr>
            <p:ph type="body" idx="1"/>
          </p:nvPr>
        </p:nvSpPr>
        <p:spPr/>
        <p:txBody>
          <a:bodyPr/>
          <a:lstStyle/>
          <a:p>
            <a:r>
              <a:rPr lang="fi-FI" b="1" dirty="0"/>
              <a:t>Energiankulutus tutuksi!</a:t>
            </a:r>
          </a:p>
          <a:p>
            <a:r>
              <a:rPr lang="en-GB" dirty="0" err="1"/>
              <a:t>Energiankulutus</a:t>
            </a:r>
            <a:r>
              <a:rPr lang="en-GB" dirty="0"/>
              <a:t> </a:t>
            </a:r>
            <a:r>
              <a:rPr lang="en-GB" dirty="0" err="1"/>
              <a:t>tutuksi</a:t>
            </a:r>
            <a:r>
              <a:rPr lang="en-GB" dirty="0"/>
              <a:t> -</a:t>
            </a:r>
            <a:r>
              <a:rPr lang="en-GB" dirty="0" err="1"/>
              <a:t>korttipelin</a:t>
            </a:r>
            <a:r>
              <a:rPr lang="en-GB" dirty="0"/>
              <a:t> </a:t>
            </a:r>
            <a:r>
              <a:rPr lang="en-GB" dirty="0" err="1"/>
              <a:t>tavoitteena</a:t>
            </a:r>
            <a:r>
              <a:rPr lang="en-GB" dirty="0"/>
              <a:t> on </a:t>
            </a:r>
            <a:r>
              <a:rPr lang="en-GB" dirty="0" err="1"/>
              <a:t>havainnollistaa</a:t>
            </a:r>
            <a:r>
              <a:rPr lang="en-GB" dirty="0"/>
              <a:t> </a:t>
            </a:r>
            <a:r>
              <a:rPr lang="en-GB" dirty="0" err="1"/>
              <a:t>paljon</a:t>
            </a:r>
            <a:r>
              <a:rPr lang="en-GB" dirty="0"/>
              <a:t> </a:t>
            </a:r>
            <a:r>
              <a:rPr lang="en-GB" dirty="0" err="1"/>
              <a:t>tutut</a:t>
            </a:r>
            <a:r>
              <a:rPr lang="en-GB" dirty="0"/>
              <a:t> </a:t>
            </a:r>
            <a:r>
              <a:rPr lang="en-GB" dirty="0" err="1"/>
              <a:t>toiminnot</a:t>
            </a:r>
            <a:r>
              <a:rPr lang="en-GB" dirty="0"/>
              <a:t> </a:t>
            </a:r>
            <a:r>
              <a:rPr lang="en-GB" dirty="0" err="1"/>
              <a:t>kuluttavat</a:t>
            </a:r>
            <a:r>
              <a:rPr lang="en-GB" dirty="0"/>
              <a:t> </a:t>
            </a:r>
            <a:r>
              <a:rPr lang="en-GB" dirty="0" err="1"/>
              <a:t>energiaa</a:t>
            </a:r>
            <a:r>
              <a:rPr lang="en-GB" dirty="0"/>
              <a:t>. </a:t>
            </a:r>
            <a:r>
              <a:rPr lang="en-GB" dirty="0" err="1"/>
              <a:t>Arvioikaa</a:t>
            </a:r>
            <a:r>
              <a:rPr lang="en-GB" dirty="0"/>
              <a:t> </a:t>
            </a:r>
            <a:r>
              <a:rPr lang="en-GB" dirty="0" err="1"/>
              <a:t>pienryhmissä</a:t>
            </a:r>
            <a:r>
              <a:rPr lang="en-GB" dirty="0"/>
              <a:t> </a:t>
            </a:r>
            <a:r>
              <a:rPr lang="en-GB" dirty="0" err="1"/>
              <a:t>paljonko</a:t>
            </a:r>
            <a:r>
              <a:rPr lang="en-GB" dirty="0"/>
              <a:t> </a:t>
            </a:r>
            <a:r>
              <a:rPr lang="en-GB" dirty="0" err="1"/>
              <a:t>mikäkin</a:t>
            </a:r>
            <a:r>
              <a:rPr lang="en-GB" dirty="0"/>
              <a:t> </a:t>
            </a:r>
            <a:r>
              <a:rPr lang="en-GB" dirty="0" err="1"/>
              <a:t>toiminto</a:t>
            </a:r>
            <a:r>
              <a:rPr lang="en-GB" dirty="0"/>
              <a:t> </a:t>
            </a:r>
            <a:r>
              <a:rPr lang="en-GB" dirty="0" err="1"/>
              <a:t>kuluttaa</a:t>
            </a:r>
            <a:r>
              <a:rPr lang="en-GB" dirty="0"/>
              <a:t> </a:t>
            </a:r>
            <a:r>
              <a:rPr lang="en-GB" dirty="0" err="1"/>
              <a:t>energiaa</a:t>
            </a:r>
            <a:r>
              <a:rPr lang="en-GB" dirty="0"/>
              <a:t> ja </a:t>
            </a:r>
            <a:r>
              <a:rPr lang="en-GB" dirty="0" err="1"/>
              <a:t>järjestäkää</a:t>
            </a:r>
            <a:r>
              <a:rPr lang="en-GB" dirty="0"/>
              <a:t> </a:t>
            </a:r>
            <a:r>
              <a:rPr lang="en-GB" dirty="0" err="1"/>
              <a:t>kortit</a:t>
            </a:r>
            <a:r>
              <a:rPr lang="en-GB" dirty="0"/>
              <a:t> </a:t>
            </a:r>
            <a:r>
              <a:rPr lang="en-GB" dirty="0" err="1"/>
              <a:t>suuruusjärjestykseen</a:t>
            </a:r>
            <a:r>
              <a:rPr lang="en-GB" dirty="0"/>
              <a:t> </a:t>
            </a:r>
            <a:r>
              <a:rPr lang="en-GB" dirty="0" err="1"/>
              <a:t>vähiten</a:t>
            </a:r>
            <a:r>
              <a:rPr lang="en-GB" dirty="0"/>
              <a:t> </a:t>
            </a:r>
            <a:r>
              <a:rPr lang="en-GB" dirty="0" err="1"/>
              <a:t>kuluttavasta</a:t>
            </a:r>
            <a:r>
              <a:rPr lang="en-GB" dirty="0"/>
              <a:t> </a:t>
            </a:r>
            <a:r>
              <a:rPr lang="en-GB" dirty="0" err="1"/>
              <a:t>toiminnosta</a:t>
            </a:r>
            <a:r>
              <a:rPr lang="en-GB" dirty="0"/>
              <a:t> </a:t>
            </a:r>
            <a:r>
              <a:rPr lang="en-GB" dirty="0" err="1"/>
              <a:t>eniten</a:t>
            </a:r>
            <a:r>
              <a:rPr lang="en-GB" dirty="0"/>
              <a:t> </a:t>
            </a:r>
            <a:r>
              <a:rPr lang="en-GB" dirty="0" err="1"/>
              <a:t>kuluttavaan</a:t>
            </a:r>
            <a:r>
              <a:rPr lang="en-GB" dirty="0"/>
              <a:t> </a:t>
            </a:r>
            <a:r>
              <a:rPr lang="en-GB" dirty="0" err="1"/>
              <a:t>toimintoon</a:t>
            </a:r>
            <a:r>
              <a:rPr lang="en-GB" dirty="0"/>
              <a:t>. </a:t>
            </a:r>
          </a:p>
          <a:p>
            <a:endParaRPr lang="en-GB" dirty="0"/>
          </a:p>
          <a:p>
            <a:pPr marL="0" marR="0" lvl="0" indent="0" algn="l" defTabSz="914400" rtl="0" eaLnBrk="1" fontAlgn="auto" latinLnBrk="0" hangingPunct="1">
              <a:lnSpc>
                <a:spcPct val="100000"/>
              </a:lnSpc>
              <a:spcBef>
                <a:spcPts val="0"/>
              </a:spcBef>
              <a:spcAft>
                <a:spcPts val="0"/>
              </a:spcAft>
              <a:buClrTx/>
              <a:buSzTx/>
              <a:buFontTx/>
              <a:buNone/>
              <a:tabLst/>
              <a:defRPr/>
            </a:pPr>
            <a:r>
              <a:rPr lang="fi-FI" i="1" dirty="0"/>
              <a:t>Pohdinta 5 minuuttia ja purku 10 minuuttia. Seuraavalla kalvolla on esitetty oikea järjestys. </a:t>
            </a:r>
          </a:p>
          <a:p>
            <a:pPr marL="0" marR="0" lvl="0" indent="0" algn="l" defTabSz="914400" rtl="0" eaLnBrk="1" fontAlgn="auto" latinLnBrk="0" hangingPunct="1">
              <a:lnSpc>
                <a:spcPct val="100000"/>
              </a:lnSpc>
              <a:spcBef>
                <a:spcPts val="0"/>
              </a:spcBef>
              <a:spcAft>
                <a:spcPts val="0"/>
              </a:spcAft>
              <a:buClrTx/>
              <a:buSzTx/>
              <a:buFontTx/>
              <a:buNone/>
              <a:tabLst/>
              <a:defRPr/>
            </a:pPr>
            <a:endParaRPr lang="fi-FI" i="1" dirty="0"/>
          </a:p>
          <a:p>
            <a:pPr marL="0" marR="0" lvl="0" indent="0" algn="l" defTabSz="914400" rtl="0" eaLnBrk="1" fontAlgn="auto" latinLnBrk="0" hangingPunct="1">
              <a:lnSpc>
                <a:spcPct val="100000"/>
              </a:lnSpc>
              <a:spcBef>
                <a:spcPts val="0"/>
              </a:spcBef>
              <a:spcAft>
                <a:spcPts val="0"/>
              </a:spcAft>
              <a:buClrTx/>
              <a:buSzTx/>
              <a:buFontTx/>
              <a:buNone/>
              <a:tabLst/>
              <a:defRPr/>
            </a:pPr>
            <a:r>
              <a:rPr lang="fi-FI" i="1" dirty="0"/>
              <a:t>Pelikortit voit </a:t>
            </a:r>
            <a:r>
              <a:rPr lang="fi-FI" i="1"/>
              <a:t>ladata osoitteesta: </a:t>
            </a:r>
            <a:r>
              <a:rPr lang="fi-FI" i="1" dirty="0"/>
              <a:t>motiva.fi/</a:t>
            </a:r>
            <a:r>
              <a:rPr lang="fi-FI" i="1" dirty="0" err="1"/>
              <a:t>onkoenergiaa</a:t>
            </a:r>
            <a:endParaRPr lang="en-GB" i="1" dirty="0"/>
          </a:p>
        </p:txBody>
      </p:sp>
      <p:sp>
        <p:nvSpPr>
          <p:cNvPr id="4" name="Dian numeron paikkamerkki 3"/>
          <p:cNvSpPr>
            <a:spLocks noGrp="1"/>
          </p:cNvSpPr>
          <p:nvPr>
            <p:ph type="sldNum" sz="quarter" idx="5"/>
          </p:nvPr>
        </p:nvSpPr>
        <p:spPr/>
        <p:txBody>
          <a:bodyPr/>
          <a:lstStyle/>
          <a:p>
            <a:fld id="{3CFE7CC6-4DD1-DF4D-8F83-5FF54E114E16}" type="slidenum">
              <a:rPr lang="en-FI" smtClean="0"/>
              <a:t>12</a:t>
            </a:fld>
            <a:endParaRPr lang="en-FI"/>
          </a:p>
        </p:txBody>
      </p:sp>
    </p:spTree>
    <p:extLst>
      <p:ext uri="{BB962C8B-B14F-4D97-AF65-F5344CB8AC3E}">
        <p14:creationId xmlns:p14="http://schemas.microsoft.com/office/powerpoint/2010/main" val="32009046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n kuvan paikkamerkki 1"/>
          <p:cNvSpPr>
            <a:spLocks noGrp="1" noRot="1" noChangeAspect="1"/>
          </p:cNvSpPr>
          <p:nvPr>
            <p:ph type="sldImg"/>
          </p:nvPr>
        </p:nvSpPr>
        <p:spPr/>
      </p:sp>
      <p:sp>
        <p:nvSpPr>
          <p:cNvPr id="3" name="Huomautusten paikkamerkki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err="1"/>
              <a:t>Kuluttiko</a:t>
            </a:r>
            <a:r>
              <a:rPr lang="en-GB" dirty="0"/>
              <a:t> </a:t>
            </a:r>
            <a:r>
              <a:rPr lang="en-GB" dirty="0" err="1"/>
              <a:t>jokin</a:t>
            </a:r>
            <a:r>
              <a:rPr lang="en-GB" dirty="0"/>
              <a:t> </a:t>
            </a:r>
            <a:r>
              <a:rPr lang="en-GB" dirty="0" err="1"/>
              <a:t>toiminto</a:t>
            </a:r>
            <a:r>
              <a:rPr lang="en-GB" dirty="0"/>
              <a:t> </a:t>
            </a:r>
            <a:r>
              <a:rPr lang="en-GB" dirty="0" err="1"/>
              <a:t>yllättävän</a:t>
            </a:r>
            <a:r>
              <a:rPr lang="en-GB" dirty="0"/>
              <a:t> </a:t>
            </a:r>
            <a:r>
              <a:rPr lang="en-GB" dirty="0" err="1"/>
              <a:t>vähän</a:t>
            </a:r>
            <a:r>
              <a:rPr lang="en-GB" dirty="0"/>
              <a:t> tai </a:t>
            </a:r>
            <a:r>
              <a:rPr lang="en-GB" dirty="0" err="1"/>
              <a:t>paljon</a:t>
            </a:r>
            <a:r>
              <a:rPr lang="en-GB" dirty="0"/>
              <a:t> </a:t>
            </a:r>
            <a:r>
              <a:rPr lang="en-GB" dirty="0" err="1"/>
              <a:t>energiaa</a:t>
            </a:r>
            <a:r>
              <a:rPr lang="en-GB" dirty="0"/>
              <a:t>?</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b="1" dirty="0"/>
              <a:t>Huom! </a:t>
            </a:r>
            <a:r>
              <a:rPr lang="en-GB" b="1" dirty="0" err="1"/>
              <a:t>Elokuvan</a:t>
            </a:r>
            <a:r>
              <a:rPr lang="en-GB" b="1" dirty="0"/>
              <a:t> </a:t>
            </a:r>
            <a:r>
              <a:rPr lang="en-GB" b="1" dirty="0" err="1"/>
              <a:t>striimaus</a:t>
            </a:r>
            <a:r>
              <a:rPr lang="en-GB" b="1" dirty="0"/>
              <a:t>:</a:t>
            </a:r>
            <a:br>
              <a:rPr lang="en-GB" dirty="0"/>
            </a:br>
            <a:r>
              <a:rPr lang="fi-FI" sz="1800" b="0" i="0" dirty="0">
                <a:solidFill>
                  <a:srgbClr val="434343"/>
                </a:solidFill>
                <a:effectLst/>
                <a:latin typeface="Arial" panose="020B0604020202020204" pitchFamily="34" charset="0"/>
              </a:rPr>
              <a:t>Elokuvan katsominen striimattuna ei näy suoraan kodin energialaskussa vaan kyseessä on epäsuora kulutus. Epäsuoraan kulutukseen kannattaa myös kiinnittää huomiota, sillä se vaikuttaa kokonaisenergiankulutukseen. Pienentämällä epäsuoraa energiankulutusta voidaan myös vaikuttaa energian riittävyyteen. Muita epäsuoria energiankulutuksia ovat mm. </a:t>
            </a:r>
            <a:r>
              <a:rPr lang="fi-FI" sz="1800" b="0" i="0">
                <a:solidFill>
                  <a:srgbClr val="434343"/>
                </a:solidFill>
                <a:effectLst/>
                <a:latin typeface="Arial" panose="020B0604020202020204" pitchFamily="34" charset="0"/>
              </a:rPr>
              <a:t>Google-haku </a:t>
            </a:r>
            <a:r>
              <a:rPr lang="fi-FI" sz="1800" b="0" i="0" dirty="0">
                <a:solidFill>
                  <a:srgbClr val="434343"/>
                </a:solidFill>
                <a:effectLst/>
                <a:latin typeface="Arial" panose="020B0604020202020204" pitchFamily="34" charset="0"/>
              </a:rPr>
              <a:t>ja internetissä pelaaminen. </a:t>
            </a:r>
            <a:r>
              <a:rPr lang="en-GB" dirty="0"/>
              <a:t> </a:t>
            </a:r>
          </a:p>
        </p:txBody>
      </p:sp>
      <p:sp>
        <p:nvSpPr>
          <p:cNvPr id="4" name="Dian numeron paikkamerkki 3"/>
          <p:cNvSpPr>
            <a:spLocks noGrp="1"/>
          </p:cNvSpPr>
          <p:nvPr>
            <p:ph type="sldNum" sz="quarter" idx="5"/>
          </p:nvPr>
        </p:nvSpPr>
        <p:spPr/>
        <p:txBody>
          <a:bodyPr/>
          <a:lstStyle/>
          <a:p>
            <a:fld id="{3CFE7CC6-4DD1-DF4D-8F83-5FF54E114E16}" type="slidenum">
              <a:rPr lang="en-FI" smtClean="0"/>
              <a:t>13</a:t>
            </a:fld>
            <a:endParaRPr lang="en-FI"/>
          </a:p>
        </p:txBody>
      </p:sp>
    </p:spTree>
    <p:extLst>
      <p:ext uri="{BB962C8B-B14F-4D97-AF65-F5344CB8AC3E}">
        <p14:creationId xmlns:p14="http://schemas.microsoft.com/office/powerpoint/2010/main" val="253641540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n kuvan paikkamerkki 1"/>
          <p:cNvSpPr>
            <a:spLocks noGrp="1" noRot="1" noChangeAspect="1"/>
          </p:cNvSpPr>
          <p:nvPr>
            <p:ph type="sldImg"/>
          </p:nvPr>
        </p:nvSpPr>
        <p:spPr/>
      </p:sp>
      <p:sp>
        <p:nvSpPr>
          <p:cNvPr id="3" name="Huomautusten paikkamerkki 2"/>
          <p:cNvSpPr>
            <a:spLocks noGrp="1"/>
          </p:cNvSpPr>
          <p:nvPr>
            <p:ph type="body" idx="1"/>
          </p:nvPr>
        </p:nvSpPr>
        <p:spPr/>
        <p:txBody>
          <a:bodyPr/>
          <a:lstStyle/>
          <a:p>
            <a:r>
              <a:rPr lang="fi-FI" b="1" dirty="0"/>
              <a:t>Esimerkki A – valitse kumman esimerkin käyt tämän vai seuraavan kalvon.</a:t>
            </a:r>
            <a:br>
              <a:rPr lang="fi-FI" dirty="0"/>
            </a:br>
            <a:br>
              <a:rPr lang="fi-FI" dirty="0"/>
            </a:br>
            <a:r>
              <a:rPr lang="fi-FI" dirty="0"/>
              <a:t>Energianhinta on noussut paljon viime aikoina. Tässä on havainnollistettu euroina mitä energianhinnan nousu käytännössä tarkoittaa, jos käyttövesi lämmitetään sähköllä. </a:t>
            </a:r>
          </a:p>
          <a:p>
            <a:endParaRPr lang="fi-FI" dirty="0"/>
          </a:p>
          <a:p>
            <a:pPr marL="0" marR="0" lvl="0" indent="0" algn="l" defTabSz="914400" rtl="0" eaLnBrk="1" fontAlgn="auto" latinLnBrk="0" hangingPunct="1">
              <a:lnSpc>
                <a:spcPct val="100000"/>
              </a:lnSpc>
              <a:spcBef>
                <a:spcPts val="0"/>
              </a:spcBef>
              <a:spcAft>
                <a:spcPts val="0"/>
              </a:spcAft>
              <a:buClrTx/>
              <a:buSzTx/>
              <a:buFontTx/>
              <a:buNone/>
              <a:tabLst/>
              <a:defRPr/>
            </a:pPr>
            <a:r>
              <a:rPr lang="fi-FI" dirty="0">
                <a:solidFill>
                  <a:srgbClr val="000000"/>
                </a:solidFill>
                <a:latin typeface="Calibri" panose="020F0502020204030204" pitchFamily="34" charset="0"/>
                <a:cs typeface="Calibri" panose="020F0502020204030204" pitchFamily="34" charset="0"/>
              </a:rPr>
              <a:t>Mitä erotus 1260 euroa tarkoittaa esim. </a:t>
            </a:r>
            <a:r>
              <a:rPr lang="fi-FI" dirty="0" err="1">
                <a:solidFill>
                  <a:srgbClr val="000000"/>
                </a:solidFill>
                <a:latin typeface="Calibri" panose="020F0502020204030204" pitchFamily="34" charset="0"/>
                <a:cs typeface="Calibri" panose="020F0502020204030204" pitchFamily="34" charset="0"/>
              </a:rPr>
              <a:t>pleikkapeleinä</a:t>
            </a:r>
            <a:r>
              <a:rPr lang="fi-FI" dirty="0">
                <a:solidFill>
                  <a:srgbClr val="000000"/>
                </a:solidFill>
                <a:latin typeface="Calibri" panose="020F0502020204030204" pitchFamily="34" charset="0"/>
                <a:cs typeface="Calibri" panose="020F0502020204030204" pitchFamily="34" charset="0"/>
              </a:rPr>
              <a:t> tai bensalitroina? </a:t>
            </a:r>
            <a:r>
              <a:rPr lang="fi-FI">
                <a:solidFill>
                  <a:srgbClr val="000000"/>
                </a:solidFill>
                <a:latin typeface="Calibri" panose="020F0502020204030204" pitchFamily="34" charset="0"/>
                <a:cs typeface="Calibri" panose="020F0502020204030204" pitchFamily="34" charset="0"/>
              </a:rPr>
              <a:t>Lyhentämällä suihkuaikaa, käymällä viileämmässä suihkussa tai käymällä harvemmin suihkussa on mahdollista säästää energiaa.</a:t>
            </a:r>
            <a:br>
              <a:rPr lang="fi-FI" dirty="0">
                <a:solidFill>
                  <a:srgbClr val="000000"/>
                </a:solidFill>
                <a:latin typeface="Calibri" panose="020F0502020204030204" pitchFamily="34" charset="0"/>
                <a:cs typeface="Calibri" panose="020F0502020204030204" pitchFamily="34" charset="0"/>
              </a:rPr>
            </a:br>
            <a:endParaRPr lang="fi-FI" dirty="0">
              <a:solidFill>
                <a:srgbClr val="000000"/>
              </a:solidFill>
              <a:latin typeface="Calibri" panose="020F0502020204030204" pitchFamily="34" charset="0"/>
              <a:cs typeface="Calibri" panose="020F050202020403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fi-FI" i="1" dirty="0">
                <a:solidFill>
                  <a:srgbClr val="000000"/>
                </a:solidFill>
                <a:latin typeface="Calibri" panose="020F0502020204030204" pitchFamily="34" charset="0"/>
                <a:cs typeface="Calibri" panose="020F0502020204030204" pitchFamily="34" charset="0"/>
              </a:rPr>
              <a:t>Arvioi onko sinun käytettävän ajan puitteissa mahdollista laskea yhdessä oppilaiden kanssa tulos tai antaa oppilaille laskutehtävä vai käytkö vastauksen suoraan. </a:t>
            </a:r>
            <a:endParaRPr lang="en-GB" dirty="0">
              <a:solidFill>
                <a:srgbClr val="000000"/>
              </a:solidFill>
              <a:latin typeface="Calibri" panose="020F0502020204030204" pitchFamily="34" charset="0"/>
              <a:cs typeface="Calibri" panose="020F0502020204030204" pitchFamily="34" charset="0"/>
            </a:endParaRPr>
          </a:p>
        </p:txBody>
      </p:sp>
      <p:sp>
        <p:nvSpPr>
          <p:cNvPr id="4" name="Dian numeron paikkamerkki 3"/>
          <p:cNvSpPr>
            <a:spLocks noGrp="1"/>
          </p:cNvSpPr>
          <p:nvPr>
            <p:ph type="sldNum" sz="quarter" idx="5"/>
          </p:nvPr>
        </p:nvSpPr>
        <p:spPr/>
        <p:txBody>
          <a:bodyPr/>
          <a:lstStyle/>
          <a:p>
            <a:fld id="{3CFE7CC6-4DD1-DF4D-8F83-5FF54E114E16}" type="slidenum">
              <a:rPr lang="en-FI" smtClean="0"/>
              <a:t>14</a:t>
            </a:fld>
            <a:endParaRPr lang="en-FI"/>
          </a:p>
        </p:txBody>
      </p:sp>
    </p:spTree>
    <p:extLst>
      <p:ext uri="{BB962C8B-B14F-4D97-AF65-F5344CB8AC3E}">
        <p14:creationId xmlns:p14="http://schemas.microsoft.com/office/powerpoint/2010/main" val="244867909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n kuvan paikkamerkki 1"/>
          <p:cNvSpPr>
            <a:spLocks noGrp="1" noRot="1" noChangeAspect="1"/>
          </p:cNvSpPr>
          <p:nvPr>
            <p:ph type="sldImg"/>
          </p:nvPr>
        </p:nvSpPr>
        <p:spPr/>
      </p:sp>
      <p:sp>
        <p:nvSpPr>
          <p:cNvPr id="3" name="Huomautusten paikkamerkki 2"/>
          <p:cNvSpPr>
            <a:spLocks noGrp="1"/>
          </p:cNvSpPr>
          <p:nvPr>
            <p:ph type="body" idx="1"/>
          </p:nvPr>
        </p:nvSpPr>
        <p:spPr/>
        <p:txBody>
          <a:bodyPr/>
          <a:lstStyle/>
          <a:p>
            <a:r>
              <a:rPr lang="fi-FI" b="1" dirty="0"/>
              <a:t>Esimerkki B – valitse kumman esimerkin käyt tämän vai edellisen kalvon. Tämä kalvo on alustavasti piilotettu.</a:t>
            </a:r>
          </a:p>
          <a:p>
            <a:endParaRPr lang="fi-FI" dirty="0"/>
          </a:p>
          <a:p>
            <a:r>
              <a:rPr lang="fi-FI" dirty="0"/>
              <a:t>Energianhinta on noussut paljon viime aikoina. Tässä on havainnollistettu euroina mitä energianhinnan nousu käytännössä tarkoittaa pelikonsolin käytön osalta. </a:t>
            </a:r>
          </a:p>
          <a:p>
            <a:endParaRPr lang="fi-FI" dirty="0"/>
          </a:p>
          <a:p>
            <a:pPr marL="0" marR="0" lvl="0" indent="0" algn="l" defTabSz="914400" rtl="0" eaLnBrk="1" fontAlgn="auto" latinLnBrk="0" hangingPunct="1">
              <a:lnSpc>
                <a:spcPct val="100000"/>
              </a:lnSpc>
              <a:spcBef>
                <a:spcPts val="0"/>
              </a:spcBef>
              <a:spcAft>
                <a:spcPts val="0"/>
              </a:spcAft>
              <a:buClrTx/>
              <a:buSzTx/>
              <a:buFontTx/>
              <a:buNone/>
              <a:tabLst/>
              <a:defRPr/>
            </a:pPr>
            <a:r>
              <a:rPr lang="fi-FI" dirty="0">
                <a:solidFill>
                  <a:srgbClr val="000000"/>
                </a:solidFill>
                <a:latin typeface="Calibri" panose="020F0502020204030204" pitchFamily="34" charset="0"/>
                <a:cs typeface="Calibri" panose="020F0502020204030204" pitchFamily="34" charset="0"/>
              </a:rPr>
              <a:t>Mitä kaikkea hintaerotuksella (45 euroa) voisi saada? Jos vähentää pelaamiseen puoleen (2 krt </a:t>
            </a:r>
            <a:r>
              <a:rPr lang="fi-FI" dirty="0" err="1">
                <a:solidFill>
                  <a:srgbClr val="000000"/>
                </a:solidFill>
                <a:latin typeface="Calibri" panose="020F0502020204030204" pitchFamily="34" charset="0"/>
                <a:cs typeface="Calibri" panose="020F0502020204030204" pitchFamily="34" charset="0"/>
              </a:rPr>
              <a:t>vko:ssa</a:t>
            </a:r>
            <a:r>
              <a:rPr lang="fi-FI" dirty="0">
                <a:solidFill>
                  <a:srgbClr val="000000"/>
                </a:solidFill>
                <a:latin typeface="Calibri" panose="020F0502020204030204" pitchFamily="34" charset="0"/>
                <a:cs typeface="Calibri" panose="020F0502020204030204" pitchFamily="34" charset="0"/>
              </a:rPr>
              <a:t> 3h kerrallaan tai 4 krt viikossa 1,5h kerrallaan), niin hintakin puolittuu.</a:t>
            </a:r>
            <a:endParaRPr lang="fi-FI" dirty="0"/>
          </a:p>
          <a:p>
            <a:endParaRPr lang="en-GB" dirty="0"/>
          </a:p>
        </p:txBody>
      </p:sp>
      <p:sp>
        <p:nvSpPr>
          <p:cNvPr id="4" name="Dian numeron paikkamerkki 3"/>
          <p:cNvSpPr>
            <a:spLocks noGrp="1"/>
          </p:cNvSpPr>
          <p:nvPr>
            <p:ph type="sldNum" sz="quarter" idx="5"/>
          </p:nvPr>
        </p:nvSpPr>
        <p:spPr/>
        <p:txBody>
          <a:bodyPr/>
          <a:lstStyle/>
          <a:p>
            <a:fld id="{3CFE7CC6-4DD1-DF4D-8F83-5FF54E114E16}" type="slidenum">
              <a:rPr lang="en-FI" smtClean="0"/>
              <a:t>15</a:t>
            </a:fld>
            <a:endParaRPr lang="en-FI"/>
          </a:p>
        </p:txBody>
      </p:sp>
    </p:spTree>
    <p:extLst>
      <p:ext uri="{BB962C8B-B14F-4D97-AF65-F5344CB8AC3E}">
        <p14:creationId xmlns:p14="http://schemas.microsoft.com/office/powerpoint/2010/main" val="327843134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n kuvan paikkamerkki 1"/>
          <p:cNvSpPr>
            <a:spLocks noGrp="1" noRot="1" noChangeAspect="1"/>
          </p:cNvSpPr>
          <p:nvPr>
            <p:ph type="sldImg"/>
          </p:nvPr>
        </p:nvSpPr>
        <p:spPr/>
      </p:sp>
      <p:sp>
        <p:nvSpPr>
          <p:cNvPr id="3" name="Huomautusten paikkamerkki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i-FI" dirty="0"/>
              <a:t>Mutta täytyy kuitenkin muistaa, että energian säästämisen ei tarvitse olla kurjaa. Meillä menee jonkin verran energiaa hukkaan ja jo hukan vähentämisellä saadaan paljon säästöä aikaan. Energiaa hukkuu esimerkiksi, kun valot tai tietokone jää päälle, kun lähdetään kotoa tai tuulettaessa ikkuna jää pitkäksi aikaa auki. Esimerkiksi tällaisiin asioihin meistä jokainen voi kiinnittää huomiota. </a:t>
            </a:r>
          </a:p>
          <a:p>
            <a:pPr marL="0" marR="0" lvl="0" indent="0" algn="l" defTabSz="914400" rtl="0" eaLnBrk="1" fontAlgn="auto" latinLnBrk="0" hangingPunct="1">
              <a:lnSpc>
                <a:spcPct val="100000"/>
              </a:lnSpc>
              <a:spcBef>
                <a:spcPts val="0"/>
              </a:spcBef>
              <a:spcAft>
                <a:spcPts val="0"/>
              </a:spcAft>
              <a:buClrTx/>
              <a:buSzTx/>
              <a:buFontTx/>
              <a:buNone/>
              <a:tabLst/>
              <a:defRPr/>
            </a:pPr>
            <a:endParaRPr lang="fi-FI" dirty="0"/>
          </a:p>
          <a:p>
            <a:pPr marL="0" marR="0" lvl="0" indent="0" algn="l" defTabSz="914400" rtl="0" eaLnBrk="1" fontAlgn="auto" latinLnBrk="0" hangingPunct="1">
              <a:lnSpc>
                <a:spcPct val="100000"/>
              </a:lnSpc>
              <a:spcBef>
                <a:spcPts val="0"/>
              </a:spcBef>
              <a:spcAft>
                <a:spcPts val="0"/>
              </a:spcAft>
              <a:buClrTx/>
              <a:buSzTx/>
              <a:buFontTx/>
              <a:buNone/>
              <a:tabLst/>
              <a:defRPr/>
            </a:pPr>
            <a:r>
              <a:rPr lang="fi-FI" dirty="0"/>
              <a:t>Hukan vähentämisen lisäksi on muita energiansäästötoimenpiteitä. Niitä on tehty jo mm. kouluissa, kunnissa ja yrityksissä.</a:t>
            </a:r>
            <a:br>
              <a:rPr lang="fi-FI" dirty="0"/>
            </a:br>
            <a:br>
              <a:rPr lang="fi-FI" dirty="0"/>
            </a:br>
            <a:r>
              <a:rPr lang="fi-FI" b="1" dirty="0"/>
              <a:t>* </a:t>
            </a:r>
            <a:r>
              <a:rPr lang="fi-FI" b="1" dirty="0" err="1"/>
              <a:t>Huom</a:t>
            </a:r>
            <a:r>
              <a:rPr lang="fi-FI" b="1" dirty="0"/>
              <a:t>! Valitse esimerkeistä (koulu, kunta, yritys, kotitalous) 2 esimerkkiä. Voit korvata tässä esitetyt esimerkit myös alueesi omilla esimerkeillä.</a:t>
            </a:r>
            <a:br>
              <a:rPr lang="fi-FI" dirty="0"/>
            </a:br>
            <a:br>
              <a:rPr lang="fi-FI" dirty="0"/>
            </a:br>
            <a:r>
              <a:rPr lang="fi-FI" b="1" dirty="0"/>
              <a:t>Lue lisää:</a:t>
            </a:r>
            <a:br>
              <a:rPr lang="fi-FI" dirty="0"/>
            </a:br>
            <a:r>
              <a:rPr lang="fi-FI" dirty="0"/>
              <a:t>https://energiatehokkuussopimukset2017-2025.fi/iin-kunta-koululaiset-innostuivat-energiansaastosta/</a:t>
            </a:r>
            <a:r>
              <a:rPr lang="fi-FI" b="0" dirty="0"/>
              <a:t> </a:t>
            </a:r>
            <a:endParaRPr lang="fi-FI" dirty="0"/>
          </a:p>
          <a:p>
            <a:endParaRPr lang="en-GB" dirty="0"/>
          </a:p>
          <a:p>
            <a:r>
              <a:rPr lang="en-GB" b="1" dirty="0" err="1"/>
              <a:t>Lisätietoa</a:t>
            </a:r>
            <a:r>
              <a:rPr lang="en-GB" b="1" dirty="0"/>
              <a:t>:</a:t>
            </a:r>
          </a:p>
          <a:p>
            <a:r>
              <a:rPr lang="fi-FI" b="1" i="0" dirty="0">
                <a:solidFill>
                  <a:srgbClr val="363636"/>
                </a:solidFill>
                <a:effectLst/>
                <a:latin typeface="Source Sans Pro" panose="020B0604020202020204" pitchFamily="34" charset="0"/>
              </a:rPr>
              <a:t>Seurantajaksolla 1/2021-7/2022 Iin koulut ja päiväkodit säästivät yhteensä 46 141,10 euroa, josta kunta palautti takaisin 20 591,29 euroa.</a:t>
            </a:r>
          </a:p>
          <a:p>
            <a:endParaRPr lang="fi-FI" b="1" i="0" dirty="0">
              <a:solidFill>
                <a:srgbClr val="363636"/>
              </a:solidFill>
              <a:effectLst/>
              <a:latin typeface="Source Sans Pro" panose="020B0604020202020204" pitchFamily="34" charset="0"/>
            </a:endParaRPr>
          </a:p>
          <a:p>
            <a:r>
              <a:rPr lang="fi-FI" b="0" i="0" dirty="0">
                <a:solidFill>
                  <a:srgbClr val="363636"/>
                </a:solidFill>
                <a:effectLst/>
                <a:latin typeface="Source Sans Pro" panose="020B0604020202020204" pitchFamily="34" charset="0"/>
              </a:rPr>
              <a:t>Iin kunta hyödyntää 50/50-projekteissaan laajasti Enni –sovellusta, jonka tarkoitus on helpottaa energiansäästöä julkisissa rakennuksissa ja vapaasti kaikkien käytettävissä.</a:t>
            </a:r>
          </a:p>
          <a:p>
            <a:r>
              <a:rPr lang="fi-FI" b="0" i="0" dirty="0">
                <a:solidFill>
                  <a:srgbClr val="363636"/>
                </a:solidFill>
                <a:effectLst/>
                <a:latin typeface="Source Sans Pro" panose="020B0604020202020204" pitchFamily="34" charset="0"/>
              </a:rPr>
              <a:t>Lisätietoa Ennistä löytyy: </a:t>
            </a:r>
            <a:r>
              <a:rPr lang="fi-FI" sz="1200" b="0" i="0" kern="1200" dirty="0">
                <a:solidFill>
                  <a:srgbClr val="333333"/>
                </a:solidFill>
                <a:effectLst/>
                <a:latin typeface="Open Sans" panose="020B0606030504020204" pitchFamily="34" charset="0"/>
                <a:ea typeface="+mn-ea"/>
                <a:cs typeface="+mn-cs"/>
                <a:hlinkClick r:id="rId3"/>
              </a:rPr>
              <a:t>https://www.enni-sovellus.fi/fi/index.php</a:t>
            </a:r>
            <a:endParaRPr lang="fi-FI" sz="1200" b="0" i="0" kern="1200" dirty="0">
              <a:solidFill>
                <a:srgbClr val="333333"/>
              </a:solidFill>
              <a:effectLst/>
              <a:latin typeface="Open Sans" panose="020B0606030504020204" pitchFamily="34" charset="0"/>
              <a:ea typeface="+mn-ea"/>
              <a:cs typeface="+mn-cs"/>
            </a:endParaRPr>
          </a:p>
          <a:p>
            <a:endParaRPr lang="en-GB" b="0" dirty="0"/>
          </a:p>
        </p:txBody>
      </p:sp>
      <p:sp>
        <p:nvSpPr>
          <p:cNvPr id="4" name="Dian numeron paikkamerkki 3"/>
          <p:cNvSpPr>
            <a:spLocks noGrp="1"/>
          </p:cNvSpPr>
          <p:nvPr>
            <p:ph type="sldNum" sz="quarter" idx="5"/>
          </p:nvPr>
        </p:nvSpPr>
        <p:spPr/>
        <p:txBody>
          <a:bodyPr/>
          <a:lstStyle/>
          <a:p>
            <a:fld id="{3CFE7CC6-4DD1-DF4D-8F83-5FF54E114E16}" type="slidenum">
              <a:rPr lang="en-FI" smtClean="0"/>
              <a:t>16</a:t>
            </a:fld>
            <a:endParaRPr lang="en-FI"/>
          </a:p>
        </p:txBody>
      </p:sp>
    </p:spTree>
    <p:extLst>
      <p:ext uri="{BB962C8B-B14F-4D97-AF65-F5344CB8AC3E}">
        <p14:creationId xmlns:p14="http://schemas.microsoft.com/office/powerpoint/2010/main" val="400260975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n kuvan paikkamerkki 1"/>
          <p:cNvSpPr>
            <a:spLocks noGrp="1" noRot="1" noChangeAspect="1"/>
          </p:cNvSpPr>
          <p:nvPr>
            <p:ph type="sldImg"/>
          </p:nvPr>
        </p:nvSpPr>
        <p:spPr/>
      </p:sp>
      <p:sp>
        <p:nvSpPr>
          <p:cNvPr id="3" name="Huomautusten paikkamerkki 2"/>
          <p:cNvSpPr>
            <a:spLocks noGrp="1"/>
          </p:cNvSpPr>
          <p:nvPr>
            <p:ph type="body" idx="1"/>
          </p:nvPr>
        </p:nvSpPr>
        <p:spPr/>
        <p:txBody>
          <a:bodyPr/>
          <a:lstStyle/>
          <a:p>
            <a:r>
              <a:rPr lang="fi-FI" dirty="0"/>
              <a:t>Monet kaupungit vaihtavat katuvalaistuksia LED-lamppuihin, jotka kuluttavat perinteisiä ulkovalaisinlamppuja huomattavasti vähemmän sähköä. LED-valaisimilla on mahdollista säästää noin 70 % sähköä verrattuna perinteisiin katuvalaisimiin. </a:t>
            </a:r>
          </a:p>
          <a:p>
            <a:endParaRPr lang="fi-FI" dirty="0"/>
          </a:p>
          <a:p>
            <a:r>
              <a:rPr lang="fi-FI" dirty="0"/>
              <a:t>Erilaisten tilojen (toimistot, varastot, </a:t>
            </a:r>
            <a:r>
              <a:rPr lang="fi-FI" dirty="0" err="1"/>
              <a:t>yms</a:t>
            </a:r>
            <a:r>
              <a:rPr lang="fi-FI" dirty="0"/>
              <a:t>) ilmanvaihtoa, lämmitystä ja valaistusta optimoidaan varsinkin tyhjillään olevien tilojen osalta.</a:t>
            </a:r>
          </a:p>
          <a:p>
            <a:endParaRPr lang="fi-FI" dirty="0"/>
          </a:p>
          <a:p>
            <a:r>
              <a:rPr lang="fi-FI" dirty="0"/>
              <a:t>Energiayhtiöt siirtyvät yhä enenevissä määrin uusiutuvan energian käyttöön. </a:t>
            </a:r>
          </a:p>
          <a:p>
            <a:endParaRPr lang="fi-FI" dirty="0"/>
          </a:p>
          <a:p>
            <a:pPr marL="0" marR="0" lvl="0" indent="0" algn="l" defTabSz="914400" rtl="0" eaLnBrk="1" fontAlgn="auto" latinLnBrk="0" hangingPunct="1">
              <a:lnSpc>
                <a:spcPct val="100000"/>
              </a:lnSpc>
              <a:spcBef>
                <a:spcPts val="0"/>
              </a:spcBef>
              <a:spcAft>
                <a:spcPts val="0"/>
              </a:spcAft>
              <a:buClrTx/>
              <a:buSzTx/>
              <a:buFontTx/>
              <a:buNone/>
              <a:tabLst/>
              <a:defRPr/>
            </a:pPr>
            <a:r>
              <a:rPr lang="fi-FI" b="1" dirty="0"/>
              <a:t>* </a:t>
            </a:r>
            <a:r>
              <a:rPr lang="fi-FI" b="1" dirty="0" err="1"/>
              <a:t>Huom</a:t>
            </a:r>
            <a:r>
              <a:rPr lang="fi-FI" b="1" dirty="0"/>
              <a:t>! Valitse esimerkeistä (koulu, kunta, yritys, kotitalous) 2 esimerkkiä. Voit korvata tässä esitetyt esimerkit myös alueesi omilla esimerkeillä.</a:t>
            </a:r>
            <a:br>
              <a:rPr lang="fi-FI" b="1" dirty="0"/>
            </a:br>
            <a:br>
              <a:rPr lang="fi-FI" b="1" dirty="0"/>
            </a:br>
            <a:r>
              <a:rPr lang="fi-FI" b="0" dirty="0"/>
              <a:t>Kuva: Katuvalo Turun </a:t>
            </a:r>
            <a:r>
              <a:rPr lang="fi-FI" b="0" dirty="0" err="1"/>
              <a:t>Linnanfältin</a:t>
            </a:r>
            <a:r>
              <a:rPr lang="fi-FI" b="0" dirty="0"/>
              <a:t> alueelta, Motiva Oy</a:t>
            </a:r>
          </a:p>
        </p:txBody>
      </p:sp>
      <p:sp>
        <p:nvSpPr>
          <p:cNvPr id="4" name="Dian numeron paikkamerkki 3"/>
          <p:cNvSpPr>
            <a:spLocks noGrp="1"/>
          </p:cNvSpPr>
          <p:nvPr>
            <p:ph type="sldNum" sz="quarter" idx="5"/>
          </p:nvPr>
        </p:nvSpPr>
        <p:spPr/>
        <p:txBody>
          <a:bodyPr/>
          <a:lstStyle/>
          <a:p>
            <a:fld id="{3CFE7CC6-4DD1-DF4D-8F83-5FF54E114E16}" type="slidenum">
              <a:rPr lang="en-FI" smtClean="0"/>
              <a:t>17</a:t>
            </a:fld>
            <a:endParaRPr lang="en-FI"/>
          </a:p>
        </p:txBody>
      </p:sp>
    </p:spTree>
    <p:extLst>
      <p:ext uri="{BB962C8B-B14F-4D97-AF65-F5344CB8AC3E}">
        <p14:creationId xmlns:p14="http://schemas.microsoft.com/office/powerpoint/2010/main" val="361184572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n kuvan paikkamerkki 1"/>
          <p:cNvSpPr>
            <a:spLocks noGrp="1" noRot="1" noChangeAspect="1"/>
          </p:cNvSpPr>
          <p:nvPr>
            <p:ph type="sldImg"/>
          </p:nvPr>
        </p:nvSpPr>
        <p:spPr/>
      </p:sp>
      <p:sp>
        <p:nvSpPr>
          <p:cNvPr id="3" name="Huomautusten paikkamerkki 2"/>
          <p:cNvSpPr>
            <a:spLocks noGrp="1"/>
          </p:cNvSpPr>
          <p:nvPr>
            <p:ph type="body" idx="1"/>
          </p:nvPr>
        </p:nvSpPr>
        <p:spPr/>
        <p:txBody>
          <a:bodyPr/>
          <a:lstStyle/>
          <a:p>
            <a:r>
              <a:rPr lang="fi-FI" dirty="0"/>
              <a:t>Myös yritykset pyrkivät vähentämään energian käyttöään ja hyödyntämään uusiutuvaa energiaa. Esimerkiksi Sinituote Oy:ssä on pitkään pienennetty energiankulutusta erilaisin toimin ja lisätty uusiutuvan energian käyttöä päästöjen vähentämiseksi. </a:t>
            </a:r>
            <a:br>
              <a:rPr lang="fi-FI" dirty="0"/>
            </a:br>
            <a:br>
              <a:rPr lang="fi-FI" dirty="0"/>
            </a:br>
            <a:r>
              <a:rPr lang="fi-FI" b="1" dirty="0"/>
              <a:t>Lue lisää: </a:t>
            </a:r>
            <a:r>
              <a:rPr lang="fi-FI" dirty="0"/>
              <a:t>https://energiatehokkuussopimukset2017-2025.fi/sinituote-oy-puolet-kaukolammosta-korvautuu-hukkalammolla/</a:t>
            </a:r>
            <a:br>
              <a:rPr lang="fi-FI" dirty="0"/>
            </a:br>
            <a:br>
              <a:rPr lang="fi-FI" dirty="0"/>
            </a:br>
            <a:r>
              <a:rPr lang="fi-FI" b="1" dirty="0"/>
              <a:t>* </a:t>
            </a:r>
            <a:r>
              <a:rPr lang="fi-FI" b="1" dirty="0" err="1"/>
              <a:t>Huom</a:t>
            </a:r>
            <a:r>
              <a:rPr lang="fi-FI" b="1" dirty="0"/>
              <a:t>! Valitse esimerkeistä (koulu, kunta, yritys, kotitalous) 2 esimerkkiä. Voit korvata tässä esitetyt esimerkit myös alueesi omilla esimerkeillä.</a:t>
            </a:r>
          </a:p>
          <a:p>
            <a:endParaRPr lang="fi-FI" b="1" dirty="0"/>
          </a:p>
          <a:p>
            <a:r>
              <a:rPr lang="fi-FI" b="1" dirty="0"/>
              <a:t>Lisätietoa:</a:t>
            </a:r>
          </a:p>
          <a:p>
            <a:r>
              <a:rPr lang="fi-FI" b="1" i="0" dirty="0">
                <a:solidFill>
                  <a:srgbClr val="202122"/>
                </a:solidFill>
                <a:effectLst/>
                <a:latin typeface="Arial" panose="020B0604020202020204" pitchFamily="34" charset="0"/>
              </a:rPr>
              <a:t>Hiilineutraaliudella</a:t>
            </a:r>
            <a:r>
              <a:rPr lang="fi-FI" b="0" i="0" dirty="0">
                <a:solidFill>
                  <a:srgbClr val="202122"/>
                </a:solidFill>
                <a:effectLst/>
                <a:latin typeface="Arial" panose="020B0604020202020204" pitchFamily="34" charset="0"/>
              </a:rPr>
              <a:t> tarkoitetaan tilannetta, jossa toiminta ei muuta </a:t>
            </a:r>
            <a:r>
              <a:rPr lang="fi-FI" b="0" i="0" u="none" strike="noStrike" dirty="0">
                <a:solidFill>
                  <a:srgbClr val="0645AD"/>
                </a:solidFill>
                <a:effectLst/>
                <a:latin typeface="Arial" panose="020B0604020202020204" pitchFamily="34" charset="0"/>
              </a:rPr>
              <a:t>ilmakehän</a:t>
            </a:r>
            <a:r>
              <a:rPr lang="fi-FI" b="0" i="0" dirty="0">
                <a:solidFill>
                  <a:srgbClr val="202122"/>
                </a:solidFill>
                <a:effectLst/>
                <a:latin typeface="Arial" panose="020B0604020202020204" pitchFamily="34" charset="0"/>
              </a:rPr>
              <a:t> hiilipitoisuutta. Hiilineutraali yritys tuottaa ilmakehään vain sen verran hiilipäästöjä kuin se pystyy sitomaan niitä ilmakehästä.</a:t>
            </a:r>
          </a:p>
          <a:p>
            <a:endParaRPr lang="fi-FI" b="0" i="0" dirty="0">
              <a:solidFill>
                <a:srgbClr val="202122"/>
              </a:solidFill>
              <a:effectLst/>
              <a:latin typeface="Arial" panose="020B0604020202020204" pitchFamily="34" charset="0"/>
            </a:endParaRPr>
          </a:p>
          <a:p>
            <a:r>
              <a:rPr lang="fi-FI" b="0" i="0" dirty="0">
                <a:solidFill>
                  <a:srgbClr val="FFFFFF"/>
                </a:solidFill>
                <a:effectLst/>
                <a:latin typeface="RationalText"/>
              </a:rPr>
              <a:t>Hiilineutraali = Tuote, yritys, kunta tai valtio, joka tuottaa vain sen verran hiilidioksidipäästöjä kuin se pystyy sitomaan. Hiilineutraalin tuotteen hiilijalanjälki koko elinkaaren ajalta on nolla.</a:t>
            </a:r>
            <a:endParaRPr lang="en-GB" dirty="0"/>
          </a:p>
          <a:p>
            <a:endParaRPr lang="en-GB" b="0" dirty="0"/>
          </a:p>
        </p:txBody>
      </p:sp>
      <p:sp>
        <p:nvSpPr>
          <p:cNvPr id="4" name="Dian numeron paikkamerkki 3"/>
          <p:cNvSpPr>
            <a:spLocks noGrp="1"/>
          </p:cNvSpPr>
          <p:nvPr>
            <p:ph type="sldNum" sz="quarter" idx="5"/>
          </p:nvPr>
        </p:nvSpPr>
        <p:spPr/>
        <p:txBody>
          <a:bodyPr/>
          <a:lstStyle/>
          <a:p>
            <a:fld id="{3CFE7CC6-4DD1-DF4D-8F83-5FF54E114E16}" type="slidenum">
              <a:rPr lang="en-FI" smtClean="0"/>
              <a:t>18</a:t>
            </a:fld>
            <a:endParaRPr lang="en-FI"/>
          </a:p>
        </p:txBody>
      </p:sp>
    </p:spTree>
    <p:extLst>
      <p:ext uri="{BB962C8B-B14F-4D97-AF65-F5344CB8AC3E}">
        <p14:creationId xmlns:p14="http://schemas.microsoft.com/office/powerpoint/2010/main" val="107555524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n kuvan paikkamerkki 1"/>
          <p:cNvSpPr>
            <a:spLocks noGrp="1" noRot="1" noChangeAspect="1"/>
          </p:cNvSpPr>
          <p:nvPr>
            <p:ph type="sldImg"/>
          </p:nvPr>
        </p:nvSpPr>
        <p:spPr/>
      </p:sp>
      <p:sp>
        <p:nvSpPr>
          <p:cNvPr id="3" name="Huomautusten paikkamerkki 2"/>
          <p:cNvSpPr>
            <a:spLocks noGrp="1"/>
          </p:cNvSpPr>
          <p:nvPr>
            <p:ph type="body" idx="1"/>
          </p:nvPr>
        </p:nvSpPr>
        <p:spPr/>
        <p:txBody>
          <a:bodyPr/>
          <a:lstStyle/>
          <a:p>
            <a:r>
              <a:rPr lang="fi-FI" dirty="0"/>
              <a:t>Energiansäästön lisäksi kotona voi myös ottaa käyttöön uusiutuvaa energiaa. Tässä asennetaan omakotitalon katolle aurinkopaneeleita. Aurinkopaneeleiden avulla tuotetaan sähköä.</a:t>
            </a:r>
          </a:p>
          <a:p>
            <a:endParaRPr lang="fi-FI" dirty="0"/>
          </a:p>
          <a:p>
            <a:r>
              <a:rPr lang="fi-FI" dirty="0"/>
              <a:t>Kuva: Motiva Oy</a:t>
            </a:r>
          </a:p>
          <a:p>
            <a:endParaRPr lang="fi-FI" dirty="0"/>
          </a:p>
          <a:p>
            <a:r>
              <a:rPr lang="fi-FI" b="1" dirty="0"/>
              <a:t>* </a:t>
            </a:r>
            <a:r>
              <a:rPr lang="fi-FI" b="1" dirty="0" err="1"/>
              <a:t>Huom</a:t>
            </a:r>
            <a:r>
              <a:rPr lang="fi-FI" b="1" dirty="0"/>
              <a:t>! Valitse esimerkeistä (koulu, kunta, yritys, kotitalous) 2 esimerkkiä. Voit korvata tässä esitetyt esimerkit myös alueesi omilla esimerkeillä.</a:t>
            </a:r>
            <a:endParaRPr lang="en-GB" dirty="0"/>
          </a:p>
        </p:txBody>
      </p:sp>
      <p:sp>
        <p:nvSpPr>
          <p:cNvPr id="4" name="Dian numeron paikkamerkki 3"/>
          <p:cNvSpPr>
            <a:spLocks noGrp="1"/>
          </p:cNvSpPr>
          <p:nvPr>
            <p:ph type="sldNum" sz="quarter" idx="5"/>
          </p:nvPr>
        </p:nvSpPr>
        <p:spPr/>
        <p:txBody>
          <a:bodyPr/>
          <a:lstStyle/>
          <a:p>
            <a:fld id="{3CFE7CC6-4DD1-DF4D-8F83-5FF54E114E16}" type="slidenum">
              <a:rPr lang="en-FI" smtClean="0"/>
              <a:t>19</a:t>
            </a:fld>
            <a:endParaRPr lang="en-FI"/>
          </a:p>
        </p:txBody>
      </p:sp>
    </p:spTree>
    <p:extLst>
      <p:ext uri="{BB962C8B-B14F-4D97-AF65-F5344CB8AC3E}">
        <p14:creationId xmlns:p14="http://schemas.microsoft.com/office/powerpoint/2010/main" val="361980540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n kuvan paikkamerkki 1"/>
          <p:cNvSpPr>
            <a:spLocks noGrp="1" noRot="1" noChangeAspect="1"/>
          </p:cNvSpPr>
          <p:nvPr>
            <p:ph type="sldImg"/>
          </p:nvPr>
        </p:nvSpPr>
        <p:spPr/>
      </p:sp>
      <p:sp>
        <p:nvSpPr>
          <p:cNvPr id="3" name="Huomautusten paikkamerkki 2"/>
          <p:cNvSpPr>
            <a:spLocks noGrp="1"/>
          </p:cNvSpPr>
          <p:nvPr>
            <p:ph type="body" idx="1"/>
          </p:nvPr>
        </p:nvSpPr>
        <p:spPr/>
        <p:txBody>
          <a:bodyPr/>
          <a:lstStyle/>
          <a:p>
            <a:r>
              <a:rPr lang="fi-FI" dirty="0"/>
              <a:t>Kuten ehkä jo esittelystä saatoitte päätellä, niin tänään aiheena on energia! Kerron teille, millä eri tavoilla energiaa tuotetaan, mihin kaikkialle sitä kuluu sekä miksi energian järkevä käyttö on tärkeää. Energiantuotantoon liittyy ongelmia, mutta on olemassa myöskin monia ratkaisuja. Pääsette myös keskustelemaan ja miettimään omaa energiankäyttöänne sekä miten voitte säästää energiaa niin kotona kuin koulussa. </a:t>
            </a:r>
          </a:p>
          <a:p>
            <a:endParaRPr lang="fi-FI" dirty="0"/>
          </a:p>
          <a:p>
            <a:r>
              <a:rPr lang="fi-FI" dirty="0"/>
              <a:t>Kysymyksiä saa esittää missä vaiheessa vain. </a:t>
            </a:r>
          </a:p>
        </p:txBody>
      </p:sp>
      <p:sp>
        <p:nvSpPr>
          <p:cNvPr id="4" name="Dian numeron paikkamerkki 3"/>
          <p:cNvSpPr>
            <a:spLocks noGrp="1"/>
          </p:cNvSpPr>
          <p:nvPr>
            <p:ph type="sldNum" sz="quarter" idx="5"/>
          </p:nvPr>
        </p:nvSpPr>
        <p:spPr/>
        <p:txBody>
          <a:bodyPr/>
          <a:lstStyle/>
          <a:p>
            <a:fld id="{3CFE7CC6-4DD1-DF4D-8F83-5FF54E114E16}" type="slidenum">
              <a:rPr lang="en-FI" smtClean="0"/>
              <a:t>2</a:t>
            </a:fld>
            <a:endParaRPr lang="en-FI"/>
          </a:p>
        </p:txBody>
      </p:sp>
    </p:spTree>
    <p:extLst>
      <p:ext uri="{BB962C8B-B14F-4D97-AF65-F5344CB8AC3E}">
        <p14:creationId xmlns:p14="http://schemas.microsoft.com/office/powerpoint/2010/main" val="303105549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n kuvan paikkamerkki 1"/>
          <p:cNvSpPr>
            <a:spLocks noGrp="1" noRot="1" noChangeAspect="1"/>
          </p:cNvSpPr>
          <p:nvPr>
            <p:ph type="sldImg"/>
          </p:nvPr>
        </p:nvSpPr>
        <p:spPr/>
      </p:sp>
      <p:sp>
        <p:nvSpPr>
          <p:cNvPr id="3" name="Huomautusten paikkamerkki 2"/>
          <p:cNvSpPr>
            <a:spLocks noGrp="1"/>
          </p:cNvSpPr>
          <p:nvPr>
            <p:ph type="body" idx="1"/>
          </p:nvPr>
        </p:nvSpPr>
        <p:spPr/>
        <p:txBody>
          <a:bodyPr/>
          <a:lstStyle/>
          <a:p>
            <a:r>
              <a:rPr lang="fi-FI" b="1" dirty="0"/>
              <a:t>TEHTÄVÄ</a:t>
            </a:r>
          </a:p>
          <a:p>
            <a:endParaRPr lang="fi-FI" dirty="0"/>
          </a:p>
          <a:p>
            <a:r>
              <a:rPr lang="fi-FI" dirty="0"/>
              <a:t>Alussa pohditte mihin kaikkeen teillä energiaa kuluu. Pohditaan seuraavaksi millä eri tavoilla voitte omassa toiminnassanne säästää energiaa. Onko jotain laitteita, joita voitte käyttää vähemmän tai riittäisikö lyhyempi suihku? Valitkaa ryhmässänne 1-2 sellaista energiansäästökeinoa, joita voisitte itse toteuttaa.</a:t>
            </a:r>
          </a:p>
          <a:p>
            <a:endParaRPr lang="fi-FI" dirty="0">
              <a:cs typeface="Calibri" panose="020F0502020204030204"/>
            </a:endParaRPr>
          </a:p>
          <a:p>
            <a:r>
              <a:rPr lang="fi-FI" i="1" dirty="0">
                <a:cs typeface="Calibri" panose="020F0502020204030204"/>
              </a:rPr>
              <a:t>Varataan pohdintaan 5 minuuttia ja esittelykierrokselle 5 minuuttia. Pyydetään kertomaan valitut keinot. Jos ryhmä on aktiivinen, niin vaihtoehtoisesti voidaan keskustella vapaasti energiansäästöön liittyvistä toimenpiteistä.</a:t>
            </a:r>
            <a:endParaRPr lang="en-GB" i="1" dirty="0">
              <a:cs typeface="Calibri" panose="020F0502020204030204"/>
            </a:endParaRPr>
          </a:p>
        </p:txBody>
      </p:sp>
      <p:sp>
        <p:nvSpPr>
          <p:cNvPr id="4" name="Dian numeron paikkamerkki 3"/>
          <p:cNvSpPr>
            <a:spLocks noGrp="1"/>
          </p:cNvSpPr>
          <p:nvPr>
            <p:ph type="sldNum" sz="quarter" idx="5"/>
          </p:nvPr>
        </p:nvSpPr>
        <p:spPr/>
        <p:txBody>
          <a:bodyPr/>
          <a:lstStyle/>
          <a:p>
            <a:fld id="{3CFE7CC6-4DD1-DF4D-8F83-5FF54E114E16}" type="slidenum">
              <a:rPr lang="en-FI" smtClean="0"/>
              <a:t>20</a:t>
            </a:fld>
            <a:endParaRPr lang="en-FI"/>
          </a:p>
        </p:txBody>
      </p:sp>
    </p:spTree>
    <p:extLst>
      <p:ext uri="{BB962C8B-B14F-4D97-AF65-F5344CB8AC3E}">
        <p14:creationId xmlns:p14="http://schemas.microsoft.com/office/powerpoint/2010/main" val="170992523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n kuvan paikkamerkki 1"/>
          <p:cNvSpPr>
            <a:spLocks noGrp="1" noRot="1" noChangeAspect="1"/>
          </p:cNvSpPr>
          <p:nvPr>
            <p:ph type="sldImg"/>
          </p:nvPr>
        </p:nvSpPr>
        <p:spPr/>
      </p:sp>
      <p:sp>
        <p:nvSpPr>
          <p:cNvPr id="3" name="Huomautusten paikkamerkki 2"/>
          <p:cNvSpPr>
            <a:spLocks noGrp="1"/>
          </p:cNvSpPr>
          <p:nvPr>
            <p:ph type="body" idx="1"/>
          </p:nvPr>
        </p:nvSpPr>
        <p:spPr/>
        <p:txBody>
          <a:bodyPr/>
          <a:lstStyle/>
          <a:p>
            <a:r>
              <a:rPr lang="fi-FI" dirty="0"/>
              <a:t>Teiltä tuli äsken hyviä ajatuksia siihen miten energiaa voi säästää ja tähän on listattu vielä muutama lisääkin. Toivottavasti näistä löytyy vielä lisäajatuksia siihen millä eri tavoin pystytte itse vaikuttamaan energiankulutukseen.  </a:t>
            </a:r>
          </a:p>
          <a:p>
            <a:endParaRPr lang="fi-FI" dirty="0">
              <a:cs typeface="Calibri"/>
            </a:endParaRPr>
          </a:p>
          <a:p>
            <a:r>
              <a:rPr lang="fi-FI" i="1" dirty="0">
                <a:cs typeface="Calibri"/>
              </a:rPr>
              <a:t>Näistä kannattaa nostaa esille pari-kolme sellaista, joita ei tullut äskeisessä tehtävässä/keskustelussa esille. </a:t>
            </a:r>
            <a:endParaRPr lang="en-GB" i="1" dirty="0">
              <a:cs typeface="Calibri"/>
            </a:endParaRPr>
          </a:p>
        </p:txBody>
      </p:sp>
      <p:sp>
        <p:nvSpPr>
          <p:cNvPr id="4" name="Dian numeron paikkamerkki 3"/>
          <p:cNvSpPr>
            <a:spLocks noGrp="1"/>
          </p:cNvSpPr>
          <p:nvPr>
            <p:ph type="sldNum" sz="quarter" idx="5"/>
          </p:nvPr>
        </p:nvSpPr>
        <p:spPr/>
        <p:txBody>
          <a:bodyPr/>
          <a:lstStyle/>
          <a:p>
            <a:fld id="{3CFE7CC6-4DD1-DF4D-8F83-5FF54E114E16}" type="slidenum">
              <a:rPr lang="en-FI" smtClean="0"/>
              <a:t>21</a:t>
            </a:fld>
            <a:endParaRPr lang="en-FI"/>
          </a:p>
        </p:txBody>
      </p:sp>
    </p:spTree>
    <p:extLst>
      <p:ext uri="{BB962C8B-B14F-4D97-AF65-F5344CB8AC3E}">
        <p14:creationId xmlns:p14="http://schemas.microsoft.com/office/powerpoint/2010/main" val="102110110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n kuvan paikkamerkki 1"/>
          <p:cNvSpPr>
            <a:spLocks noGrp="1" noRot="1" noChangeAspect="1"/>
          </p:cNvSpPr>
          <p:nvPr>
            <p:ph type="sldImg"/>
          </p:nvPr>
        </p:nvSpPr>
        <p:spPr/>
      </p:sp>
      <p:sp>
        <p:nvSpPr>
          <p:cNvPr id="3" name="Huomautusten paikkamerkki 2"/>
          <p:cNvSpPr>
            <a:spLocks noGrp="1"/>
          </p:cNvSpPr>
          <p:nvPr>
            <p:ph type="body" idx="1"/>
          </p:nvPr>
        </p:nvSpPr>
        <p:spPr/>
        <p:txBody>
          <a:bodyPr/>
          <a:lstStyle/>
          <a:p>
            <a:r>
              <a:rPr lang="fi-FI" dirty="0"/>
              <a:t>Miten on mahdollista säästää koulussa energiaa? </a:t>
            </a:r>
          </a:p>
          <a:p>
            <a:endParaRPr lang="fi-FI" dirty="0">
              <a:cs typeface="Calibri"/>
            </a:endParaRPr>
          </a:p>
          <a:p>
            <a:r>
              <a:rPr lang="fi-FI" i="1" dirty="0">
                <a:cs typeface="Calibri"/>
              </a:rPr>
              <a:t>Näistä kannattaa nostaa esille pari-kolme sellaista, joita ei tullut äskeisessä tehtävässä/keskustelussa esille. </a:t>
            </a:r>
            <a:endParaRPr lang="en-GB" i="1" dirty="0">
              <a:cs typeface="Calibri"/>
            </a:endParaRPr>
          </a:p>
          <a:p>
            <a:endParaRPr lang="en-GB" dirty="0">
              <a:cs typeface="Calibri"/>
            </a:endParaRPr>
          </a:p>
        </p:txBody>
      </p:sp>
      <p:sp>
        <p:nvSpPr>
          <p:cNvPr id="4" name="Dian numeron paikkamerkki 3"/>
          <p:cNvSpPr>
            <a:spLocks noGrp="1"/>
          </p:cNvSpPr>
          <p:nvPr>
            <p:ph type="sldNum" sz="quarter" idx="5"/>
          </p:nvPr>
        </p:nvSpPr>
        <p:spPr/>
        <p:txBody>
          <a:bodyPr/>
          <a:lstStyle/>
          <a:p>
            <a:fld id="{3CFE7CC6-4DD1-DF4D-8F83-5FF54E114E16}" type="slidenum">
              <a:rPr lang="en-FI" smtClean="0"/>
              <a:t>22</a:t>
            </a:fld>
            <a:endParaRPr lang="en-FI"/>
          </a:p>
        </p:txBody>
      </p:sp>
    </p:spTree>
    <p:extLst>
      <p:ext uri="{BB962C8B-B14F-4D97-AF65-F5344CB8AC3E}">
        <p14:creationId xmlns:p14="http://schemas.microsoft.com/office/powerpoint/2010/main" val="396378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n kuvan paikkamerkki 1"/>
          <p:cNvSpPr>
            <a:spLocks noGrp="1" noRot="1" noChangeAspect="1"/>
          </p:cNvSpPr>
          <p:nvPr>
            <p:ph type="sldImg"/>
          </p:nvPr>
        </p:nvSpPr>
        <p:spPr/>
      </p:sp>
      <p:sp>
        <p:nvSpPr>
          <p:cNvPr id="3" name="Huomautusten paikkamerkki 2"/>
          <p:cNvSpPr>
            <a:spLocks noGrp="1"/>
          </p:cNvSpPr>
          <p:nvPr>
            <p:ph type="body" idx="1"/>
          </p:nvPr>
        </p:nvSpPr>
        <p:spPr/>
        <p:txBody>
          <a:bodyPr/>
          <a:lstStyle/>
          <a:p>
            <a:r>
              <a:rPr lang="fi-FI" b="1" dirty="0"/>
              <a:t>Kotitehtävä alakoululaisille (piilota tarvittaessa)</a:t>
            </a:r>
          </a:p>
          <a:p>
            <a:endParaRPr lang="fi-FI" b="1" dirty="0"/>
          </a:p>
          <a:p>
            <a:r>
              <a:rPr lang="fi-FI" b="0" dirty="0"/>
              <a:t>Tutki mitä sähkölaitteita kotoa löytyy ja mieti ovatko ne miten tarpeellisia. Onko jotain mitä ei tarvitse ollenkaan tai voiko joidenkin laitteiden käyttöä vähentää?</a:t>
            </a:r>
          </a:p>
        </p:txBody>
      </p:sp>
      <p:sp>
        <p:nvSpPr>
          <p:cNvPr id="4" name="Dian numeron paikkamerkki 3"/>
          <p:cNvSpPr>
            <a:spLocks noGrp="1"/>
          </p:cNvSpPr>
          <p:nvPr>
            <p:ph type="sldNum" sz="quarter" idx="5"/>
          </p:nvPr>
        </p:nvSpPr>
        <p:spPr/>
        <p:txBody>
          <a:bodyPr/>
          <a:lstStyle/>
          <a:p>
            <a:fld id="{3CFE7CC6-4DD1-DF4D-8F83-5FF54E114E16}" type="slidenum">
              <a:rPr lang="en-FI" smtClean="0"/>
              <a:t>23</a:t>
            </a:fld>
            <a:endParaRPr lang="en-FI"/>
          </a:p>
        </p:txBody>
      </p:sp>
    </p:spTree>
    <p:extLst>
      <p:ext uri="{BB962C8B-B14F-4D97-AF65-F5344CB8AC3E}">
        <p14:creationId xmlns:p14="http://schemas.microsoft.com/office/powerpoint/2010/main" val="205692837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n kuvan paikkamerkki 1"/>
          <p:cNvSpPr>
            <a:spLocks noGrp="1" noRot="1" noChangeAspect="1"/>
          </p:cNvSpPr>
          <p:nvPr>
            <p:ph type="sldImg"/>
          </p:nvPr>
        </p:nvSpPr>
        <p:spPr/>
      </p:sp>
      <p:sp>
        <p:nvSpPr>
          <p:cNvPr id="3" name="Huomautusten paikkamerkki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i-FI" b="1" dirty="0"/>
              <a:t>Kotitehtävä yläkoululaisille (piilota tarvittaessa)</a:t>
            </a:r>
          </a:p>
          <a:p>
            <a:pPr marL="0" marR="0" lvl="0" indent="0" algn="l" defTabSz="914400" rtl="0" eaLnBrk="1" fontAlgn="auto" latinLnBrk="0" hangingPunct="1">
              <a:lnSpc>
                <a:spcPct val="100000"/>
              </a:lnSpc>
              <a:spcBef>
                <a:spcPts val="0"/>
              </a:spcBef>
              <a:spcAft>
                <a:spcPts val="0"/>
              </a:spcAft>
              <a:buClrTx/>
              <a:buSzTx/>
              <a:buFontTx/>
              <a:buNone/>
              <a:tabLst/>
              <a:defRPr/>
            </a:pPr>
            <a:endParaRPr lang="fi-FI" b="1" dirty="0"/>
          </a:p>
          <a:p>
            <a:pPr marL="0" marR="0" lvl="0" indent="0" algn="l" defTabSz="914400" rtl="0" eaLnBrk="1" fontAlgn="auto" latinLnBrk="0" hangingPunct="1">
              <a:lnSpc>
                <a:spcPct val="100000"/>
              </a:lnSpc>
              <a:spcBef>
                <a:spcPts val="0"/>
              </a:spcBef>
              <a:spcAft>
                <a:spcPts val="0"/>
              </a:spcAft>
              <a:buClrTx/>
              <a:buSzTx/>
              <a:buFontTx/>
              <a:buNone/>
              <a:tabLst/>
              <a:defRPr/>
            </a:pPr>
            <a:r>
              <a:rPr lang="fi-FI" b="0" dirty="0"/>
              <a:t>Selvitä paljonko kotona kuluu energiaa </a:t>
            </a:r>
            <a:r>
              <a:rPr lang="fi-FI" b="0" dirty="0" err="1"/>
              <a:t>Fingridin</a:t>
            </a:r>
            <a:r>
              <a:rPr lang="fi-FI" b="0" dirty="0"/>
              <a:t> </a:t>
            </a:r>
            <a:r>
              <a:rPr lang="fi-FI" b="0" dirty="0" err="1"/>
              <a:t>Datahub</a:t>
            </a:r>
            <a:r>
              <a:rPr lang="fi-FI" b="0" dirty="0"/>
              <a:t> –palvelusta ja vertaa nykykulutusta edellisen vuoden kulutukseen. Pohdi, mitä kotona voisi tehdä sähkön säästämiseksi ja laske paljon 5 %:n säästö pienentää sähkölaskua.</a:t>
            </a:r>
          </a:p>
          <a:p>
            <a:pPr marL="0" marR="0" lvl="0" indent="0" algn="l" defTabSz="914400" rtl="0" eaLnBrk="1" fontAlgn="auto" latinLnBrk="0" hangingPunct="1">
              <a:lnSpc>
                <a:spcPct val="100000"/>
              </a:lnSpc>
              <a:spcBef>
                <a:spcPts val="0"/>
              </a:spcBef>
              <a:spcAft>
                <a:spcPts val="0"/>
              </a:spcAft>
              <a:buClrTx/>
              <a:buSzTx/>
              <a:buFontTx/>
              <a:buNone/>
              <a:tabLst/>
              <a:defRPr/>
            </a:pPr>
            <a:br>
              <a:rPr lang="fi-FI" b="0" dirty="0"/>
            </a:br>
            <a:r>
              <a:rPr lang="fi-FI" b="0" dirty="0"/>
              <a:t>https://www.fingrid.fi/sahkomarkkinat/datahub/kirjautuminen-datahubin-asiakasportaaliin/</a:t>
            </a:r>
            <a:br>
              <a:rPr lang="fi-FI" b="1" dirty="0"/>
            </a:br>
            <a:br>
              <a:rPr lang="fi-FI" b="1" dirty="0"/>
            </a:br>
            <a:r>
              <a:rPr lang="fi-FI" b="0" dirty="0"/>
              <a:t>Vaihtoehtoisesti kulutusta voi verrata </a:t>
            </a:r>
            <a:r>
              <a:rPr lang="fi-FI" b="1" dirty="0"/>
              <a:t>yleisiin tietoihin</a:t>
            </a:r>
            <a:r>
              <a:rPr lang="fi-FI" b="0" dirty="0"/>
              <a:t>:</a:t>
            </a:r>
          </a:p>
          <a:p>
            <a:pPr marL="0" marR="0" lvl="0" indent="0" algn="l" defTabSz="914400" rtl="0" eaLnBrk="1" fontAlgn="auto" latinLnBrk="0" hangingPunct="1">
              <a:lnSpc>
                <a:spcPct val="100000"/>
              </a:lnSpc>
              <a:spcBef>
                <a:spcPts val="0"/>
              </a:spcBef>
              <a:spcAft>
                <a:spcPts val="0"/>
              </a:spcAft>
              <a:buClrTx/>
              <a:buSzTx/>
              <a:buFontTx/>
              <a:buNone/>
              <a:tabLst/>
              <a:defRPr/>
            </a:pPr>
            <a:r>
              <a:rPr lang="fi-FI" b="0" dirty="0"/>
              <a:t>https://www.motiva.fi/koti_ja_asuminen/remontoi_ja_huolla/energiatehokas_sahkolammitys</a:t>
            </a:r>
            <a:br>
              <a:rPr lang="fi-FI" b="0" dirty="0"/>
            </a:br>
            <a:r>
              <a:rPr lang="fi-FI" b="0" dirty="0"/>
              <a:t>https://yhdessa.fortum.fi/sahkonkulutus</a:t>
            </a:r>
            <a:br>
              <a:rPr lang="fi-FI" b="0" dirty="0"/>
            </a:br>
            <a:r>
              <a:rPr lang="fi-FI" b="0" dirty="0"/>
              <a:t>https://www.vertaaensin.fi/sahko/sahkonkulutus</a:t>
            </a:r>
            <a:endParaRPr lang="en-GB" b="0" dirty="0"/>
          </a:p>
        </p:txBody>
      </p:sp>
      <p:sp>
        <p:nvSpPr>
          <p:cNvPr id="4" name="Dian numeron paikkamerkki 3"/>
          <p:cNvSpPr>
            <a:spLocks noGrp="1"/>
          </p:cNvSpPr>
          <p:nvPr>
            <p:ph type="sldNum" sz="quarter" idx="5"/>
          </p:nvPr>
        </p:nvSpPr>
        <p:spPr/>
        <p:txBody>
          <a:bodyPr/>
          <a:lstStyle/>
          <a:p>
            <a:fld id="{3CFE7CC6-4DD1-DF4D-8F83-5FF54E114E16}" type="slidenum">
              <a:rPr lang="en-FI" smtClean="0"/>
              <a:t>24</a:t>
            </a:fld>
            <a:endParaRPr lang="en-FI"/>
          </a:p>
        </p:txBody>
      </p:sp>
    </p:spTree>
    <p:extLst>
      <p:ext uri="{BB962C8B-B14F-4D97-AF65-F5344CB8AC3E}">
        <p14:creationId xmlns:p14="http://schemas.microsoft.com/office/powerpoint/2010/main" val="316291111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i-FI" i="1" dirty="0"/>
              <a:t>Pyydä lopuksi oppilaita viittaamaan, jos he saivat toteuttamiskelpoisen energiansäästövinkin.</a:t>
            </a:r>
          </a:p>
        </p:txBody>
      </p:sp>
      <p:sp>
        <p:nvSpPr>
          <p:cNvPr id="4" name="Slide Number Placeholder 3"/>
          <p:cNvSpPr>
            <a:spLocks noGrp="1"/>
          </p:cNvSpPr>
          <p:nvPr>
            <p:ph type="sldNum" sz="quarter" idx="5"/>
          </p:nvPr>
        </p:nvSpPr>
        <p:spPr/>
        <p:txBody>
          <a:bodyPr/>
          <a:lstStyle/>
          <a:p>
            <a:fld id="{3CFE7CC6-4DD1-DF4D-8F83-5FF54E114E16}" type="slidenum">
              <a:rPr lang="en-FI" smtClean="0"/>
              <a:t>25</a:t>
            </a:fld>
            <a:endParaRPr lang="en-FI"/>
          </a:p>
        </p:txBody>
      </p:sp>
    </p:spTree>
    <p:extLst>
      <p:ext uri="{BB962C8B-B14F-4D97-AF65-F5344CB8AC3E}">
        <p14:creationId xmlns:p14="http://schemas.microsoft.com/office/powerpoint/2010/main" val="382155696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n kuvan paikkamerkki 1"/>
          <p:cNvSpPr>
            <a:spLocks noGrp="1" noRot="1" noChangeAspect="1"/>
          </p:cNvSpPr>
          <p:nvPr>
            <p:ph type="sldImg"/>
          </p:nvPr>
        </p:nvSpPr>
        <p:spPr/>
      </p:sp>
      <p:sp>
        <p:nvSpPr>
          <p:cNvPr id="3" name="Huomautusten paikkamerkki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i-FI" b="1" dirty="0"/>
              <a:t>VAIHTOEHTO A – valitse joko tämä tehtävä tai vaihtoehto B seuraavalta kalvolta</a:t>
            </a:r>
          </a:p>
          <a:p>
            <a:br>
              <a:rPr lang="fi-FI" dirty="0"/>
            </a:br>
            <a:r>
              <a:rPr lang="fi-FI" dirty="0"/>
              <a:t>Ennen kuin perehdytään energiantuotantoon, niin pääsette pohtimaan itse mihin kaikkeen päivän aikana teillä kuluu energiaa. Ottakaa pari tai menkää pienryhmiin ja jutelkaa mihin kaikkeen teillä on tänään kulunut energiaa: </a:t>
            </a:r>
          </a:p>
          <a:p>
            <a:pPr marL="228600" indent="-228600">
              <a:buAutoNum type="arabicPeriod"/>
            </a:pPr>
            <a:r>
              <a:rPr lang="fi-FI" dirty="0"/>
              <a:t>ennen kouluun lähtöä, </a:t>
            </a:r>
          </a:p>
          <a:p>
            <a:pPr marL="228600" indent="-228600">
              <a:buAutoNum type="arabicPeriod"/>
            </a:pPr>
            <a:r>
              <a:rPr lang="fi-FI" dirty="0"/>
              <a:t>koulussa, </a:t>
            </a:r>
          </a:p>
          <a:p>
            <a:pPr marL="228600" indent="-228600">
              <a:buAutoNum type="arabicPeriod"/>
            </a:pPr>
            <a:r>
              <a:rPr lang="fi-FI" dirty="0"/>
              <a:t>koulun jälkeen. </a:t>
            </a:r>
          </a:p>
          <a:p>
            <a:pPr marL="0" indent="0">
              <a:buNone/>
            </a:pPr>
            <a:r>
              <a:rPr lang="fi-FI" dirty="0"/>
              <a:t>Entä eroaako viikonloppu arjesta jollain tapaa? </a:t>
            </a:r>
          </a:p>
          <a:p>
            <a:pPr marL="0" indent="0">
              <a:buNone/>
            </a:pPr>
            <a:endParaRPr lang="fi-FI" dirty="0"/>
          </a:p>
          <a:p>
            <a:pPr marL="0" indent="0">
              <a:buNone/>
            </a:pPr>
            <a:r>
              <a:rPr lang="fi-FI" i="1" dirty="0"/>
              <a:t>Varaa pohdinnalle 5 minuuttia ja purkuun 5 minuuttia. Pyydä jokaista ryhmää kertomaan mitkä ovat kaksi yleisintä asiaa mihin energiaa ryhmäläisillä kului. Voit myös jakaa ryhmille teemat, eli yksi ryhmä pohtii mihin energiaa kuluu ennen koulupäivää, yksi pohtii energiankäyttöä koulussa, jne. </a:t>
            </a:r>
            <a:r>
              <a:rPr lang="fi-FI" b="1" i="1" dirty="0"/>
              <a:t>Tehtävän on tarkoitus olla päivän aiheeseen herättelevä, joten siksi aika on rajattu.</a:t>
            </a:r>
          </a:p>
        </p:txBody>
      </p:sp>
      <p:sp>
        <p:nvSpPr>
          <p:cNvPr id="4" name="Dian numeron paikkamerkki 3"/>
          <p:cNvSpPr>
            <a:spLocks noGrp="1"/>
          </p:cNvSpPr>
          <p:nvPr>
            <p:ph type="sldNum" sz="quarter" idx="5"/>
          </p:nvPr>
        </p:nvSpPr>
        <p:spPr/>
        <p:txBody>
          <a:bodyPr/>
          <a:lstStyle/>
          <a:p>
            <a:fld id="{3CFE7CC6-4DD1-DF4D-8F83-5FF54E114E16}" type="slidenum">
              <a:rPr lang="en-FI" smtClean="0"/>
              <a:t>3</a:t>
            </a:fld>
            <a:endParaRPr lang="en-FI"/>
          </a:p>
        </p:txBody>
      </p:sp>
    </p:spTree>
    <p:extLst>
      <p:ext uri="{BB962C8B-B14F-4D97-AF65-F5344CB8AC3E}">
        <p14:creationId xmlns:p14="http://schemas.microsoft.com/office/powerpoint/2010/main" val="193059385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n kuvan paikkamerkki 1"/>
          <p:cNvSpPr>
            <a:spLocks noGrp="1" noRot="1" noChangeAspect="1"/>
          </p:cNvSpPr>
          <p:nvPr>
            <p:ph type="sldImg"/>
          </p:nvPr>
        </p:nvSpPr>
        <p:spPr/>
      </p:sp>
      <p:sp>
        <p:nvSpPr>
          <p:cNvPr id="3" name="Huomautusten paikkamerkki 2"/>
          <p:cNvSpPr>
            <a:spLocks noGrp="1"/>
          </p:cNvSpPr>
          <p:nvPr>
            <p:ph type="body" idx="1"/>
          </p:nvPr>
        </p:nvSpPr>
        <p:spPr/>
        <p:txBody>
          <a:bodyPr/>
          <a:lstStyle/>
          <a:p>
            <a:r>
              <a:rPr lang="fi-FI" b="1" dirty="0"/>
              <a:t>VAIHTOEHTO B – valitse joko tämä tehtävä tai vaihtoehto A edelliseltä kalvolta. Tämä kalvo on alustavasti piilotettu.</a:t>
            </a:r>
          </a:p>
          <a:p>
            <a:endParaRPr lang="fi-FI" dirty="0"/>
          </a:p>
          <a:p>
            <a:r>
              <a:rPr lang="fi-FI" dirty="0"/>
              <a:t>Ennen kuin perehdytään energiantuotantoon, niin pääsette miettimään mitä kaikkia sähkölaitteita olette tänään käyttäneet. Mitä sähköllä toimivaa laitetta olet käyttänyt eniten? Eroaako viikonloppu arjesta ja miten? Ottakaa pari tai menkää pienryhmiin ja pohtikaa yhdessä.</a:t>
            </a:r>
          </a:p>
          <a:p>
            <a:pPr marL="0" indent="0">
              <a:buNone/>
            </a:pPr>
            <a:endParaRPr lang="fi-FI" dirty="0"/>
          </a:p>
          <a:p>
            <a:r>
              <a:rPr lang="fi-FI" b="1" dirty="0"/>
              <a:t>Mihin tänään on eniten kulunut energiaa?</a:t>
            </a:r>
          </a:p>
          <a:p>
            <a:pPr marL="0" indent="0">
              <a:buNone/>
            </a:pPr>
            <a:endParaRPr lang="fi-FI" dirty="0"/>
          </a:p>
          <a:p>
            <a:pPr marL="0" indent="0">
              <a:buNone/>
            </a:pPr>
            <a:r>
              <a:rPr lang="fi-FI" i="1" dirty="0"/>
              <a:t>Pohdinta 5 minuuttia ja purku 5 minuuttia. Pyydä jokaista ryhmää kertomaan miten monta sähkölaitetta saivat ja mitä oli laite, jota kaikki olivat käyttäneet. </a:t>
            </a:r>
            <a:r>
              <a:rPr lang="fi-FI" b="1" i="1" dirty="0"/>
              <a:t>Tehtävän on tarkoitus olla päivän aiheeseen herättelevä, joten siksi aika on rajattu.</a:t>
            </a:r>
          </a:p>
          <a:p>
            <a:endParaRPr lang="en-GB" dirty="0"/>
          </a:p>
        </p:txBody>
      </p:sp>
      <p:sp>
        <p:nvSpPr>
          <p:cNvPr id="4" name="Dian numeron paikkamerkki 3"/>
          <p:cNvSpPr>
            <a:spLocks noGrp="1"/>
          </p:cNvSpPr>
          <p:nvPr>
            <p:ph type="sldNum" sz="quarter" idx="5"/>
          </p:nvPr>
        </p:nvSpPr>
        <p:spPr/>
        <p:txBody>
          <a:bodyPr/>
          <a:lstStyle/>
          <a:p>
            <a:fld id="{3CFE7CC6-4DD1-DF4D-8F83-5FF54E114E16}" type="slidenum">
              <a:rPr lang="en-FI" smtClean="0"/>
              <a:t>4</a:t>
            </a:fld>
            <a:endParaRPr lang="en-FI"/>
          </a:p>
        </p:txBody>
      </p:sp>
    </p:spTree>
    <p:extLst>
      <p:ext uri="{BB962C8B-B14F-4D97-AF65-F5344CB8AC3E}">
        <p14:creationId xmlns:p14="http://schemas.microsoft.com/office/powerpoint/2010/main" val="148636225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n kuvan paikkamerkki 1"/>
          <p:cNvSpPr>
            <a:spLocks noGrp="1" noRot="1" noChangeAspect="1"/>
          </p:cNvSpPr>
          <p:nvPr>
            <p:ph type="sldImg"/>
          </p:nvPr>
        </p:nvSpPr>
        <p:spPr/>
      </p:sp>
      <p:sp>
        <p:nvSpPr>
          <p:cNvPr id="3" name="Huomautusten paikkamerkki 2"/>
          <p:cNvSpPr>
            <a:spLocks noGrp="1"/>
          </p:cNvSpPr>
          <p:nvPr>
            <p:ph type="body" idx="1"/>
          </p:nvPr>
        </p:nvSpPr>
        <p:spPr/>
        <p:txBody>
          <a:bodyPr/>
          <a:lstStyle/>
          <a:p>
            <a:r>
              <a:rPr lang="fi-FI" dirty="0"/>
              <a:t>Energiaa on monenlaista: liike-energiaa, valoenergiaa, sähkö- ja lämpöenergiaa. Tänään keskitytään sähkö- ja lämpöenergiaan. Mietittekin yhdessä jo, että mihin kaikkeen energiaa kuluu ja käydään seuraavaksi läpi mistä energiaa saadaan.</a:t>
            </a:r>
            <a:endParaRPr lang="en-GB" dirty="0">
              <a:cs typeface="Calibri"/>
            </a:endParaRPr>
          </a:p>
          <a:p>
            <a:endParaRPr lang="en-GB" dirty="0">
              <a:cs typeface="Calibri"/>
            </a:endParaRPr>
          </a:p>
          <a:p>
            <a:r>
              <a:rPr lang="en-GB" b="1" dirty="0" err="1">
                <a:cs typeface="Calibri"/>
              </a:rPr>
              <a:t>Lisätietoa</a:t>
            </a:r>
            <a:r>
              <a:rPr lang="en-GB" b="1" dirty="0">
                <a:cs typeface="Calibri"/>
              </a:rPr>
              <a:t>:</a:t>
            </a:r>
          </a:p>
          <a:p>
            <a:pPr marL="0" marR="0" lvl="0" indent="0" algn="l" defTabSz="914400" rtl="0" eaLnBrk="1" fontAlgn="auto" latinLnBrk="0" hangingPunct="1">
              <a:lnSpc>
                <a:spcPct val="100000"/>
              </a:lnSpc>
              <a:spcBef>
                <a:spcPts val="0"/>
              </a:spcBef>
              <a:spcAft>
                <a:spcPts val="0"/>
              </a:spcAft>
              <a:buClrTx/>
              <a:buSzTx/>
              <a:buFontTx/>
              <a:buNone/>
              <a:tabLst/>
              <a:defRPr/>
            </a:pPr>
            <a:r>
              <a:rPr lang="fi-FI" sz="1200" dirty="0">
                <a:latin typeface="Calibri" panose="020F0502020204030204" pitchFamily="34" charset="0"/>
                <a:cs typeface="Calibri" panose="020F0502020204030204" pitchFamily="34" charset="0"/>
              </a:rPr>
              <a:t>Lämpöenergian käyttötarkoitukset: lämmitys, mekaanisen energian muuttaminen [autojen polttomoottorit], sähköenergian muunnos</a:t>
            </a:r>
          </a:p>
          <a:p>
            <a:pPr marL="0" marR="0" lvl="0" indent="0" algn="l" defTabSz="914400" rtl="0" eaLnBrk="1" fontAlgn="auto" latinLnBrk="0" hangingPunct="1">
              <a:lnSpc>
                <a:spcPct val="100000"/>
              </a:lnSpc>
              <a:spcBef>
                <a:spcPts val="0"/>
              </a:spcBef>
              <a:spcAft>
                <a:spcPts val="0"/>
              </a:spcAft>
              <a:buClrTx/>
              <a:buSzTx/>
              <a:buFontTx/>
              <a:buNone/>
              <a:tabLst/>
              <a:defRPr/>
            </a:pPr>
            <a:r>
              <a:rPr lang="fi-FI" sz="1200" dirty="0">
                <a:latin typeface="Calibri" panose="020F0502020204030204" pitchFamily="34" charset="0"/>
                <a:cs typeface="Calibri" panose="020F0502020204030204" pitchFamily="34" charset="0"/>
              </a:rPr>
              <a:t>Sähköenergian käyttötarkoituksen: liike, valo, lämpö</a:t>
            </a:r>
          </a:p>
          <a:p>
            <a:endParaRPr lang="en-GB" dirty="0">
              <a:cs typeface="Calibri"/>
            </a:endParaRPr>
          </a:p>
        </p:txBody>
      </p:sp>
      <p:sp>
        <p:nvSpPr>
          <p:cNvPr id="4" name="Dian numeron paikkamerkki 3"/>
          <p:cNvSpPr>
            <a:spLocks noGrp="1"/>
          </p:cNvSpPr>
          <p:nvPr>
            <p:ph type="sldNum" sz="quarter" idx="5"/>
          </p:nvPr>
        </p:nvSpPr>
        <p:spPr/>
        <p:txBody>
          <a:bodyPr/>
          <a:lstStyle/>
          <a:p>
            <a:fld id="{3CFE7CC6-4DD1-DF4D-8F83-5FF54E114E16}" type="slidenum">
              <a:rPr lang="en-FI" smtClean="0"/>
              <a:t>5</a:t>
            </a:fld>
            <a:endParaRPr lang="en-FI"/>
          </a:p>
        </p:txBody>
      </p:sp>
    </p:spTree>
    <p:extLst>
      <p:ext uri="{BB962C8B-B14F-4D97-AF65-F5344CB8AC3E}">
        <p14:creationId xmlns:p14="http://schemas.microsoft.com/office/powerpoint/2010/main" val="228430906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n kuvan paikkamerkki 1"/>
          <p:cNvSpPr>
            <a:spLocks noGrp="1" noRot="1" noChangeAspect="1"/>
          </p:cNvSpPr>
          <p:nvPr>
            <p:ph type="sldImg"/>
          </p:nvPr>
        </p:nvSpPr>
        <p:spPr/>
      </p:sp>
      <p:sp>
        <p:nvSpPr>
          <p:cNvPr id="3" name="Huomautusten paikkamerkki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000" dirty="0" err="1"/>
              <a:t>Tyypillisesti</a:t>
            </a:r>
            <a:r>
              <a:rPr lang="en-GB" sz="1000" dirty="0"/>
              <a:t> </a:t>
            </a:r>
            <a:r>
              <a:rPr lang="en-GB" sz="1000" dirty="0" err="1"/>
              <a:t>energiaa</a:t>
            </a:r>
            <a:r>
              <a:rPr lang="en-GB" sz="1000" dirty="0"/>
              <a:t> </a:t>
            </a:r>
            <a:r>
              <a:rPr lang="en-GB" sz="1000" dirty="0" err="1"/>
              <a:t>tuotetaan</a:t>
            </a:r>
            <a:r>
              <a:rPr lang="en-GB" sz="1000" dirty="0"/>
              <a:t> </a:t>
            </a:r>
            <a:r>
              <a:rPr lang="en-GB" sz="1000" dirty="0" err="1"/>
              <a:t>voimalaitoksissa</a:t>
            </a:r>
            <a:r>
              <a:rPr lang="en-GB" sz="1000" dirty="0"/>
              <a:t>. </a:t>
            </a:r>
            <a:r>
              <a:rPr lang="en-GB" sz="1000" dirty="0" err="1"/>
              <a:t>Sähköä</a:t>
            </a:r>
            <a:r>
              <a:rPr lang="en-GB" sz="1000" dirty="0"/>
              <a:t> ja </a:t>
            </a:r>
            <a:r>
              <a:rPr lang="en-GB" sz="1000" dirty="0" err="1"/>
              <a:t>lämpöä</a:t>
            </a:r>
            <a:r>
              <a:rPr lang="en-GB" sz="1000" dirty="0"/>
              <a:t> </a:t>
            </a:r>
            <a:r>
              <a:rPr lang="en-GB" sz="1000" dirty="0" err="1"/>
              <a:t>voidaan</a:t>
            </a:r>
            <a:r>
              <a:rPr lang="en-GB" sz="1000" dirty="0"/>
              <a:t> </a:t>
            </a:r>
            <a:r>
              <a:rPr lang="en-GB" sz="1000" dirty="0" err="1"/>
              <a:t>tuottaa</a:t>
            </a:r>
            <a:r>
              <a:rPr lang="en-GB" sz="1000" dirty="0"/>
              <a:t> </a:t>
            </a:r>
            <a:r>
              <a:rPr lang="en-GB" sz="1000" dirty="0" err="1"/>
              <a:t>myös</a:t>
            </a:r>
            <a:r>
              <a:rPr lang="en-GB" sz="1000" dirty="0"/>
              <a:t> </a:t>
            </a:r>
            <a:r>
              <a:rPr lang="en-GB" sz="1000" dirty="0" err="1"/>
              <a:t>paikallisesti</a:t>
            </a:r>
            <a:r>
              <a:rPr lang="en-GB" sz="1000" dirty="0"/>
              <a:t>. </a:t>
            </a:r>
            <a:r>
              <a:rPr lang="en-GB" sz="1000" dirty="0" err="1"/>
              <a:t>Paikallisesti</a:t>
            </a:r>
            <a:r>
              <a:rPr lang="en-GB" sz="1000" dirty="0"/>
              <a:t> </a:t>
            </a:r>
            <a:r>
              <a:rPr lang="en-GB" sz="1000" dirty="0" err="1"/>
              <a:t>energiaa</a:t>
            </a:r>
            <a:r>
              <a:rPr lang="en-GB" sz="1000" dirty="0"/>
              <a:t> </a:t>
            </a:r>
            <a:r>
              <a:rPr lang="en-GB" sz="1000" dirty="0" err="1"/>
              <a:t>voidaan</a:t>
            </a:r>
            <a:r>
              <a:rPr lang="en-GB" sz="1000" dirty="0"/>
              <a:t> </a:t>
            </a:r>
            <a:r>
              <a:rPr lang="en-GB" sz="1000" dirty="0" err="1"/>
              <a:t>tuottaa</a:t>
            </a:r>
            <a:r>
              <a:rPr lang="en-GB" sz="1000" dirty="0"/>
              <a:t> </a:t>
            </a:r>
            <a:r>
              <a:rPr lang="en-GB" sz="1000" dirty="0" err="1"/>
              <a:t>esimerkiksi</a:t>
            </a:r>
            <a:r>
              <a:rPr lang="en-GB" sz="1000" dirty="0"/>
              <a:t> </a:t>
            </a:r>
            <a:r>
              <a:rPr lang="en-GB" sz="1000" dirty="0" err="1"/>
              <a:t>omakotitaloon</a:t>
            </a:r>
            <a:r>
              <a:rPr lang="en-GB" sz="1000" dirty="0"/>
              <a:t> </a:t>
            </a:r>
            <a:r>
              <a:rPr lang="en-GB" sz="1000" dirty="0" err="1"/>
              <a:t>lämmittämällä</a:t>
            </a:r>
            <a:r>
              <a:rPr lang="en-GB" sz="1000" dirty="0"/>
              <a:t> </a:t>
            </a:r>
            <a:r>
              <a:rPr lang="en-GB" sz="1000" dirty="0" err="1"/>
              <a:t>puunpoltolla</a:t>
            </a:r>
            <a:r>
              <a:rPr lang="en-GB" sz="1000" dirty="0"/>
              <a:t> (</a:t>
            </a:r>
            <a:r>
              <a:rPr lang="en-GB" sz="1000" dirty="0" err="1"/>
              <a:t>takka</a:t>
            </a:r>
            <a:r>
              <a:rPr lang="en-GB" sz="1000" dirty="0"/>
              <a:t>, </a:t>
            </a:r>
            <a:r>
              <a:rPr lang="en-GB" sz="1000" dirty="0" err="1"/>
              <a:t>puukattila</a:t>
            </a:r>
            <a:r>
              <a:rPr lang="en-GB" sz="1000" dirty="0"/>
              <a:t>) tai </a:t>
            </a:r>
            <a:r>
              <a:rPr lang="en-GB" sz="1000" dirty="0" err="1"/>
              <a:t>osa</a:t>
            </a:r>
            <a:r>
              <a:rPr lang="en-GB" sz="1000" dirty="0"/>
              <a:t> </a:t>
            </a:r>
            <a:r>
              <a:rPr lang="en-GB" sz="1000" dirty="0" err="1"/>
              <a:t>tarvittavasta</a:t>
            </a:r>
            <a:r>
              <a:rPr lang="en-GB" sz="1000" dirty="0"/>
              <a:t> </a:t>
            </a:r>
            <a:r>
              <a:rPr lang="en-GB" sz="1000" dirty="0" err="1"/>
              <a:t>sähköstä</a:t>
            </a:r>
            <a:r>
              <a:rPr lang="en-GB" sz="1000" dirty="0"/>
              <a:t> </a:t>
            </a:r>
            <a:r>
              <a:rPr lang="en-GB" sz="1000" dirty="0" err="1"/>
              <a:t>voidaan</a:t>
            </a:r>
            <a:r>
              <a:rPr lang="en-GB" sz="1000" dirty="0"/>
              <a:t> </a:t>
            </a:r>
            <a:r>
              <a:rPr lang="en-GB" sz="1000" dirty="0" err="1"/>
              <a:t>tuottaa</a:t>
            </a:r>
            <a:r>
              <a:rPr lang="en-GB" sz="1000" dirty="0"/>
              <a:t> </a:t>
            </a:r>
            <a:r>
              <a:rPr lang="en-GB" sz="1000" dirty="0" err="1"/>
              <a:t>aurinkopaneeleilla</a:t>
            </a:r>
            <a:r>
              <a:rPr lang="en-GB" sz="1000" dirty="0"/>
              <a:t>. </a:t>
            </a:r>
            <a:r>
              <a:rPr lang="en-GB" sz="1000" dirty="0" err="1"/>
              <a:t>Osa</a:t>
            </a:r>
            <a:r>
              <a:rPr lang="en-GB" sz="1000" dirty="0"/>
              <a:t> </a:t>
            </a:r>
            <a:r>
              <a:rPr lang="en-GB" sz="1000" dirty="0" err="1"/>
              <a:t>tuotantotavoista</a:t>
            </a:r>
            <a:r>
              <a:rPr lang="en-GB" sz="1000" dirty="0"/>
              <a:t> </a:t>
            </a:r>
            <a:r>
              <a:rPr lang="en-GB" sz="1000" dirty="0" err="1"/>
              <a:t>ovat</a:t>
            </a:r>
            <a:r>
              <a:rPr lang="en-GB" sz="1000" dirty="0"/>
              <a:t> ns. </a:t>
            </a:r>
            <a:r>
              <a:rPr lang="en-GB" sz="1000" dirty="0" err="1"/>
              <a:t>uusiutuvia</a:t>
            </a:r>
            <a:r>
              <a:rPr lang="en-GB" sz="1000" dirty="0"/>
              <a:t> ja </a:t>
            </a:r>
            <a:r>
              <a:rPr lang="en-GB" sz="1000" dirty="0" err="1"/>
              <a:t>osa</a:t>
            </a:r>
            <a:r>
              <a:rPr lang="en-GB" sz="1000" dirty="0"/>
              <a:t> </a:t>
            </a:r>
            <a:r>
              <a:rPr lang="en-GB" sz="1000" dirty="0" err="1"/>
              <a:t>uusiutumattomia</a:t>
            </a:r>
            <a:r>
              <a:rPr lang="en-GB" sz="1000" dirty="0"/>
              <a:t>. </a:t>
            </a:r>
            <a:r>
              <a:rPr lang="en-GB" sz="1000" dirty="0" err="1"/>
              <a:t>Palataan</a:t>
            </a:r>
            <a:r>
              <a:rPr lang="en-GB" sz="1000" dirty="0"/>
              <a:t> </a:t>
            </a:r>
            <a:r>
              <a:rPr lang="en-GB" sz="1000" dirty="0" err="1"/>
              <a:t>tähän</a:t>
            </a:r>
            <a:r>
              <a:rPr lang="en-GB" sz="1000" dirty="0"/>
              <a:t> </a:t>
            </a:r>
            <a:r>
              <a:rPr lang="en-GB" sz="1000" dirty="0" err="1"/>
              <a:t>hetken</a:t>
            </a:r>
            <a:r>
              <a:rPr lang="en-GB" sz="1000" dirty="0"/>
              <a:t> </a:t>
            </a:r>
            <a:r>
              <a:rPr lang="en-GB" sz="1000" dirty="0" err="1"/>
              <a:t>kuluttua</a:t>
            </a:r>
            <a:r>
              <a:rPr lang="en-GB" sz="1000" dirty="0"/>
              <a:t>. </a:t>
            </a:r>
            <a:r>
              <a:rPr lang="en-GB" sz="1000" dirty="0" err="1"/>
              <a:t>Tiedättekö</a:t>
            </a:r>
            <a:r>
              <a:rPr lang="en-GB" sz="1000" dirty="0"/>
              <a:t> </a:t>
            </a:r>
            <a:r>
              <a:rPr lang="en-GB" sz="1000" dirty="0" err="1"/>
              <a:t>termin</a:t>
            </a:r>
            <a:r>
              <a:rPr lang="en-GB" sz="1000" dirty="0"/>
              <a:t> CHP? </a:t>
            </a:r>
            <a:r>
              <a:rPr lang="en-GB" sz="1000" dirty="0" err="1"/>
              <a:t>Sillä</a:t>
            </a:r>
            <a:r>
              <a:rPr lang="en-GB" sz="1000" dirty="0"/>
              <a:t> </a:t>
            </a:r>
            <a:r>
              <a:rPr lang="en-GB" sz="1000" dirty="0" err="1"/>
              <a:t>tarkoitetaan</a:t>
            </a:r>
            <a:r>
              <a:rPr lang="en-GB" sz="1000" dirty="0"/>
              <a:t> </a:t>
            </a:r>
            <a:r>
              <a:rPr lang="en-GB" sz="1000" dirty="0" err="1"/>
              <a:t>voimalaitosta</a:t>
            </a:r>
            <a:r>
              <a:rPr lang="en-GB" sz="1000" dirty="0"/>
              <a:t>, </a:t>
            </a:r>
            <a:r>
              <a:rPr lang="en-GB" sz="1000" dirty="0" err="1"/>
              <a:t>jossa</a:t>
            </a:r>
            <a:r>
              <a:rPr lang="en-GB" sz="1000" dirty="0"/>
              <a:t> </a:t>
            </a:r>
            <a:r>
              <a:rPr lang="en-GB" sz="1000" dirty="0" err="1"/>
              <a:t>samaan</a:t>
            </a:r>
            <a:r>
              <a:rPr lang="en-GB" sz="1000" dirty="0"/>
              <a:t> </a:t>
            </a:r>
            <a:r>
              <a:rPr lang="en-GB" sz="1000" dirty="0" err="1"/>
              <a:t>aikaan</a:t>
            </a:r>
            <a:r>
              <a:rPr lang="en-GB" sz="1000" dirty="0"/>
              <a:t> </a:t>
            </a:r>
            <a:r>
              <a:rPr lang="en-GB" sz="1000" dirty="0" err="1"/>
              <a:t>tuotetaan</a:t>
            </a:r>
            <a:r>
              <a:rPr lang="en-GB" sz="1000" dirty="0"/>
              <a:t> </a:t>
            </a:r>
            <a:r>
              <a:rPr lang="en-GB" sz="1000" dirty="0" err="1"/>
              <a:t>lämpöä</a:t>
            </a:r>
            <a:r>
              <a:rPr lang="en-GB" sz="1000" dirty="0"/>
              <a:t> ja </a:t>
            </a:r>
            <a:r>
              <a:rPr lang="en-GB" sz="1000" dirty="0" err="1"/>
              <a:t>sähköä</a:t>
            </a:r>
            <a:r>
              <a:rPr lang="en-GB" sz="1000" dirty="0"/>
              <a:t>. </a:t>
            </a:r>
          </a:p>
          <a:p>
            <a:br>
              <a:rPr lang="en-GB" sz="1000" dirty="0"/>
            </a:br>
            <a:endParaRPr lang="en-GB" sz="1000" dirty="0"/>
          </a:p>
          <a:p>
            <a:r>
              <a:rPr lang="en-GB" sz="1000" b="1" dirty="0" err="1">
                <a:cs typeface="Calibri"/>
              </a:rPr>
              <a:t>Lisätietoa</a:t>
            </a:r>
            <a:r>
              <a:rPr lang="en-GB" sz="1000" b="1" dirty="0">
                <a:cs typeface="Calibri"/>
              </a:rPr>
              <a:t>:</a:t>
            </a:r>
          </a:p>
          <a:p>
            <a:r>
              <a:rPr lang="en-GB" sz="1000" dirty="0">
                <a:cs typeface="Calibri"/>
              </a:rPr>
              <a:t>CHP = Combined Heat and Power, </a:t>
            </a:r>
            <a:r>
              <a:rPr lang="en-GB" sz="1000" dirty="0" err="1">
                <a:cs typeface="Calibri"/>
              </a:rPr>
              <a:t>yhdistetty</a:t>
            </a:r>
            <a:r>
              <a:rPr lang="en-GB" sz="1000" dirty="0">
                <a:cs typeface="Calibri"/>
              </a:rPr>
              <a:t> </a:t>
            </a:r>
            <a:r>
              <a:rPr lang="en-GB" sz="1000" dirty="0" err="1">
                <a:cs typeface="Calibri"/>
              </a:rPr>
              <a:t>lämmön</a:t>
            </a:r>
            <a:r>
              <a:rPr lang="en-GB" sz="1000" dirty="0">
                <a:cs typeface="Calibri"/>
              </a:rPr>
              <a:t> ja </a:t>
            </a:r>
            <a:r>
              <a:rPr lang="en-GB" sz="1000" dirty="0" err="1">
                <a:cs typeface="Calibri"/>
              </a:rPr>
              <a:t>sähköntuotanto</a:t>
            </a:r>
            <a:r>
              <a:rPr lang="en-GB" sz="1000" dirty="0">
                <a:cs typeface="Calibri"/>
              </a:rPr>
              <a:t>, </a:t>
            </a:r>
            <a:r>
              <a:rPr lang="en-GB" sz="1000" dirty="0" err="1">
                <a:cs typeface="Calibri"/>
              </a:rPr>
              <a:t>voidaan</a:t>
            </a:r>
            <a:r>
              <a:rPr lang="en-GB" sz="1000" dirty="0">
                <a:cs typeface="Calibri"/>
              </a:rPr>
              <a:t> </a:t>
            </a:r>
            <a:r>
              <a:rPr lang="en-GB" sz="1000" dirty="0" err="1">
                <a:cs typeface="Calibri"/>
              </a:rPr>
              <a:t>tuottaa</a:t>
            </a:r>
            <a:r>
              <a:rPr lang="en-GB" sz="1000" dirty="0">
                <a:cs typeface="Calibri"/>
              </a:rPr>
              <a:t> </a:t>
            </a:r>
            <a:r>
              <a:rPr lang="en-GB" sz="1000" dirty="0" err="1">
                <a:cs typeface="Calibri"/>
              </a:rPr>
              <a:t>hiilellä</a:t>
            </a:r>
            <a:r>
              <a:rPr lang="en-GB" sz="1000" dirty="0">
                <a:cs typeface="Calibri"/>
              </a:rPr>
              <a:t>, </a:t>
            </a:r>
            <a:r>
              <a:rPr lang="en-GB" sz="1000" dirty="0" err="1">
                <a:cs typeface="Calibri"/>
              </a:rPr>
              <a:t>öljyllä</a:t>
            </a:r>
            <a:r>
              <a:rPr lang="en-GB" sz="1000" dirty="0">
                <a:cs typeface="Calibri"/>
              </a:rPr>
              <a:t>, </a:t>
            </a:r>
            <a:r>
              <a:rPr lang="en-GB" sz="1000" dirty="0" err="1">
                <a:cs typeface="Calibri"/>
              </a:rPr>
              <a:t>hakkeella</a:t>
            </a:r>
            <a:r>
              <a:rPr lang="en-GB" sz="1000" dirty="0">
                <a:cs typeface="Calibri"/>
              </a:rPr>
              <a:t>, </a:t>
            </a:r>
            <a:r>
              <a:rPr lang="en-GB" sz="1000" dirty="0" err="1">
                <a:cs typeface="Calibri"/>
              </a:rPr>
              <a:t>puulla</a:t>
            </a:r>
            <a:r>
              <a:rPr lang="en-GB" sz="1000" dirty="0">
                <a:cs typeface="Calibri"/>
              </a:rPr>
              <a:t>, </a:t>
            </a:r>
            <a:r>
              <a:rPr lang="en-GB" sz="1000" dirty="0" err="1">
                <a:cs typeface="Calibri"/>
              </a:rPr>
              <a:t>maakaasulla</a:t>
            </a:r>
            <a:r>
              <a:rPr lang="en-GB" sz="1000" dirty="0">
                <a:cs typeface="Calibri"/>
              </a:rPr>
              <a:t>, </a:t>
            </a:r>
            <a:r>
              <a:rPr lang="en-GB" sz="1000" dirty="0" err="1">
                <a:cs typeface="Calibri"/>
              </a:rPr>
              <a:t>biokaasulla</a:t>
            </a:r>
            <a:r>
              <a:rPr lang="en-GB" sz="1000" dirty="0">
                <a:cs typeface="Calibri"/>
              </a:rPr>
              <a:t>, </a:t>
            </a:r>
            <a:r>
              <a:rPr lang="en-GB" sz="1000" dirty="0" err="1">
                <a:cs typeface="Calibri"/>
              </a:rPr>
              <a:t>jätteellä</a:t>
            </a:r>
            <a:endParaRPr lang="en-GB" sz="1000" dirty="0">
              <a:cs typeface="Calibri"/>
            </a:endParaRPr>
          </a:p>
          <a:p>
            <a:endParaRPr lang="en-GB" sz="1000" dirty="0">
              <a:cs typeface="Calibri"/>
            </a:endParaRPr>
          </a:p>
          <a:p>
            <a:pPr marL="0" marR="0" lvl="0" indent="0" algn="l" defTabSz="914400" rtl="0" eaLnBrk="1" fontAlgn="auto" latinLnBrk="0" hangingPunct="1">
              <a:lnSpc>
                <a:spcPct val="100000"/>
              </a:lnSpc>
              <a:spcBef>
                <a:spcPts val="0"/>
              </a:spcBef>
              <a:spcAft>
                <a:spcPts val="0"/>
              </a:spcAft>
              <a:buClrTx/>
              <a:buSzTx/>
              <a:buFontTx/>
              <a:buNone/>
              <a:tabLst/>
              <a:defRPr/>
            </a:pPr>
            <a:br>
              <a:rPr lang="fi-FI" sz="1000" dirty="0">
                <a:latin typeface="Calibri" panose="020F0502020204030204" pitchFamily="34" charset="0"/>
                <a:cs typeface="Calibri" panose="020F0502020204030204" pitchFamily="34" charset="0"/>
              </a:rPr>
            </a:br>
            <a:r>
              <a:rPr lang="fi-FI" sz="1000" b="1" dirty="0">
                <a:effectLst/>
                <a:latin typeface="Calibri" panose="020F0502020204030204" pitchFamily="34" charset="0"/>
                <a:cs typeface="Calibri" panose="020F0502020204030204" pitchFamily="34" charset="0"/>
              </a:rPr>
              <a:t>*T</a:t>
            </a:r>
            <a:r>
              <a:rPr lang="fi-FI" sz="1000" b="1" dirty="0">
                <a:effectLst/>
                <a:latin typeface="Segoe UI" panose="020B0502040204020203" pitchFamily="34" charset="0"/>
              </a:rPr>
              <a:t>ilaisuuden vetäjä tutustuu paikalliseen energiantuotantoon yleisellä tasolla, että voi nostaa esille paikallista tuotantoa, kuten "teillä kaukolämpöä tuotetaan uusiutuvalla energialla tai teillä on tuulivoimapuisto". Oppilaille jää asiat paremmin mieleen ja yleisetkin osiot tuntuvat ymmärrettäviltä, kun ne sitoutetaan omaan toimintaympäristöön.</a:t>
            </a:r>
          </a:p>
        </p:txBody>
      </p:sp>
      <p:sp>
        <p:nvSpPr>
          <p:cNvPr id="4" name="Dian numeron paikkamerkki 3"/>
          <p:cNvSpPr>
            <a:spLocks noGrp="1"/>
          </p:cNvSpPr>
          <p:nvPr>
            <p:ph type="sldNum" sz="quarter" idx="5"/>
          </p:nvPr>
        </p:nvSpPr>
        <p:spPr/>
        <p:txBody>
          <a:bodyPr/>
          <a:lstStyle/>
          <a:p>
            <a:fld id="{3CFE7CC6-4DD1-DF4D-8F83-5FF54E114E16}" type="slidenum">
              <a:rPr lang="en-FI" smtClean="0"/>
              <a:t>6</a:t>
            </a:fld>
            <a:endParaRPr lang="en-FI"/>
          </a:p>
        </p:txBody>
      </p:sp>
    </p:spTree>
    <p:extLst>
      <p:ext uri="{BB962C8B-B14F-4D97-AF65-F5344CB8AC3E}">
        <p14:creationId xmlns:p14="http://schemas.microsoft.com/office/powerpoint/2010/main" val="228430906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n kuvan paikkamerkki 1"/>
          <p:cNvSpPr>
            <a:spLocks noGrp="1" noRot="1" noChangeAspect="1"/>
          </p:cNvSpPr>
          <p:nvPr>
            <p:ph type="sldImg"/>
          </p:nvPr>
        </p:nvSpPr>
        <p:spPr/>
      </p:sp>
      <p:sp>
        <p:nvSpPr>
          <p:cNvPr id="3" name="Huomautusten paikkamerkki 2"/>
          <p:cNvSpPr>
            <a:spLocks noGrp="1"/>
          </p:cNvSpPr>
          <p:nvPr>
            <p:ph type="body" idx="1"/>
          </p:nvPr>
        </p:nvSpPr>
        <p:spPr/>
        <p:txBody>
          <a:bodyPr/>
          <a:lstStyle/>
          <a:p>
            <a:r>
              <a:rPr lang="en-GB" dirty="0" err="1"/>
              <a:t>Energiaa</a:t>
            </a:r>
            <a:r>
              <a:rPr lang="en-GB" dirty="0"/>
              <a:t> </a:t>
            </a:r>
            <a:r>
              <a:rPr lang="en-GB" dirty="0" err="1"/>
              <a:t>voidaan</a:t>
            </a:r>
            <a:r>
              <a:rPr lang="en-GB" dirty="0"/>
              <a:t> </a:t>
            </a:r>
            <a:r>
              <a:rPr lang="en-GB" dirty="0" err="1"/>
              <a:t>tuottaa</a:t>
            </a:r>
            <a:r>
              <a:rPr lang="en-GB" dirty="0"/>
              <a:t> </a:t>
            </a:r>
            <a:r>
              <a:rPr lang="en-GB" dirty="0" err="1"/>
              <a:t>niin</a:t>
            </a:r>
            <a:r>
              <a:rPr lang="en-GB" dirty="0"/>
              <a:t> </a:t>
            </a:r>
            <a:r>
              <a:rPr lang="en-GB" dirty="0" err="1"/>
              <a:t>uusiutuvilla</a:t>
            </a:r>
            <a:r>
              <a:rPr lang="en-GB" dirty="0"/>
              <a:t> </a:t>
            </a:r>
            <a:r>
              <a:rPr lang="en-GB" dirty="0" err="1"/>
              <a:t>kuin</a:t>
            </a:r>
            <a:r>
              <a:rPr lang="en-GB" dirty="0"/>
              <a:t> </a:t>
            </a:r>
            <a:r>
              <a:rPr lang="en-GB" dirty="0" err="1"/>
              <a:t>uusiutumattomilla</a:t>
            </a:r>
            <a:r>
              <a:rPr lang="en-GB" dirty="0"/>
              <a:t> </a:t>
            </a:r>
            <a:r>
              <a:rPr lang="en-GB" dirty="0" err="1"/>
              <a:t>luonnonvaroilla</a:t>
            </a:r>
            <a:r>
              <a:rPr lang="en-GB" dirty="0"/>
              <a:t>. </a:t>
            </a:r>
            <a:r>
              <a:rPr lang="en-GB" dirty="0" err="1"/>
              <a:t>Uusiutuvalla</a:t>
            </a:r>
            <a:r>
              <a:rPr lang="en-GB" dirty="0"/>
              <a:t> </a:t>
            </a:r>
            <a:r>
              <a:rPr lang="en-GB" dirty="0" err="1"/>
              <a:t>energialla</a:t>
            </a:r>
            <a:r>
              <a:rPr lang="en-GB" dirty="0"/>
              <a:t> </a:t>
            </a:r>
            <a:r>
              <a:rPr lang="en-GB" dirty="0" err="1"/>
              <a:t>tarkoitetaan</a:t>
            </a:r>
            <a:r>
              <a:rPr lang="en-GB" dirty="0"/>
              <a:t> </a:t>
            </a:r>
            <a:r>
              <a:rPr lang="en-GB" dirty="0" err="1"/>
              <a:t>auringosta</a:t>
            </a:r>
            <a:r>
              <a:rPr lang="en-GB" dirty="0"/>
              <a:t>, </a:t>
            </a:r>
            <a:r>
              <a:rPr lang="en-GB" dirty="0" err="1"/>
              <a:t>tuulesta</a:t>
            </a:r>
            <a:r>
              <a:rPr lang="en-GB" dirty="0"/>
              <a:t>, </a:t>
            </a:r>
            <a:r>
              <a:rPr lang="en-GB" dirty="0" err="1"/>
              <a:t>maaperästä</a:t>
            </a:r>
            <a:r>
              <a:rPr lang="en-GB" dirty="0"/>
              <a:t>, </a:t>
            </a:r>
            <a:r>
              <a:rPr lang="en-GB" dirty="0" err="1"/>
              <a:t>vesistöistä</a:t>
            </a:r>
            <a:r>
              <a:rPr lang="en-GB" dirty="0"/>
              <a:t> ja </a:t>
            </a:r>
            <a:r>
              <a:rPr lang="en-GB" dirty="0" err="1"/>
              <a:t>biopolttoaineista</a:t>
            </a:r>
            <a:r>
              <a:rPr lang="en-GB" dirty="0"/>
              <a:t> </a:t>
            </a:r>
            <a:r>
              <a:rPr lang="en-GB" dirty="0" err="1"/>
              <a:t>saatavaa</a:t>
            </a:r>
            <a:r>
              <a:rPr lang="en-GB" dirty="0"/>
              <a:t> </a:t>
            </a:r>
            <a:r>
              <a:rPr lang="en-GB" dirty="0" err="1"/>
              <a:t>energiaa</a:t>
            </a:r>
            <a:r>
              <a:rPr lang="en-GB" dirty="0"/>
              <a:t>. </a:t>
            </a:r>
            <a:r>
              <a:rPr lang="en-GB" dirty="0" err="1"/>
              <a:t>Sähköä</a:t>
            </a:r>
            <a:r>
              <a:rPr lang="en-GB" dirty="0"/>
              <a:t> </a:t>
            </a:r>
            <a:r>
              <a:rPr lang="en-GB" dirty="0" err="1"/>
              <a:t>voidaan</a:t>
            </a:r>
            <a:r>
              <a:rPr lang="en-GB" dirty="0"/>
              <a:t> </a:t>
            </a:r>
            <a:r>
              <a:rPr lang="en-GB" dirty="0" err="1"/>
              <a:t>tuottaa</a:t>
            </a:r>
            <a:r>
              <a:rPr lang="en-GB" dirty="0"/>
              <a:t> </a:t>
            </a:r>
            <a:r>
              <a:rPr lang="en-GB" dirty="0" err="1"/>
              <a:t>esimerkiksi</a:t>
            </a:r>
            <a:r>
              <a:rPr lang="en-GB" dirty="0"/>
              <a:t> </a:t>
            </a:r>
            <a:r>
              <a:rPr lang="en-GB" dirty="0" err="1"/>
              <a:t>aurinkopaneeleilla</a:t>
            </a:r>
            <a:r>
              <a:rPr lang="en-GB" dirty="0"/>
              <a:t> tai </a:t>
            </a:r>
            <a:r>
              <a:rPr lang="en-GB" dirty="0" err="1"/>
              <a:t>tuulivoimaloissa</a:t>
            </a:r>
            <a:r>
              <a:rPr lang="en-GB" dirty="0"/>
              <a:t>. </a:t>
            </a:r>
          </a:p>
          <a:p>
            <a:endParaRPr lang="en-GB" dirty="0"/>
          </a:p>
          <a:p>
            <a:r>
              <a:rPr lang="en-GB" dirty="0" err="1"/>
              <a:t>Jäte</a:t>
            </a:r>
            <a:r>
              <a:rPr lang="en-GB" dirty="0"/>
              <a:t> </a:t>
            </a:r>
            <a:r>
              <a:rPr lang="en-GB" dirty="0" err="1"/>
              <a:t>voi</a:t>
            </a:r>
            <a:r>
              <a:rPr lang="en-GB" dirty="0"/>
              <a:t> olla </a:t>
            </a:r>
            <a:r>
              <a:rPr lang="en-GB" dirty="0" err="1"/>
              <a:t>uusiutuvaa</a:t>
            </a:r>
            <a:r>
              <a:rPr lang="en-GB" dirty="0"/>
              <a:t> tai </a:t>
            </a:r>
            <a:r>
              <a:rPr lang="en-GB" dirty="0" err="1"/>
              <a:t>uusiutumatonta</a:t>
            </a:r>
            <a:r>
              <a:rPr lang="en-GB" dirty="0"/>
              <a:t> </a:t>
            </a:r>
            <a:r>
              <a:rPr lang="en-GB" dirty="0" err="1"/>
              <a:t>energiaa</a:t>
            </a:r>
            <a:r>
              <a:rPr lang="en-GB" dirty="0"/>
              <a:t>. </a:t>
            </a:r>
            <a:r>
              <a:rPr lang="fi-FI" b="1" i="0" dirty="0">
                <a:solidFill>
                  <a:srgbClr val="202124"/>
                </a:solidFill>
                <a:effectLst/>
                <a:latin typeface="arial"/>
                <a:cs typeface="arial"/>
              </a:rPr>
              <a:t>Jätteenpoltto on uusiutuvaa energiaa ainoastaan silloin, kun poltettava jäte on peräisin uusiutuvasta lähteestä</a:t>
            </a:r>
            <a:r>
              <a:rPr lang="fi-FI" b="0" i="0" dirty="0">
                <a:solidFill>
                  <a:srgbClr val="202124"/>
                </a:solidFill>
                <a:effectLst/>
                <a:latin typeface="arial"/>
                <a:cs typeface="arial"/>
              </a:rPr>
              <a:t>.</a:t>
            </a:r>
            <a:r>
              <a:rPr lang="fi-FI" dirty="0">
                <a:solidFill>
                  <a:srgbClr val="202124"/>
                </a:solidFill>
                <a:latin typeface="arial"/>
                <a:cs typeface="arial"/>
              </a:rPr>
              <a:t> Esimerkiksi talonrakentamisesta syntyvät puujäte on uusiutuvaa ja muovijäte uusiutumatonta.</a:t>
            </a:r>
            <a:endParaRPr lang="fi-FI" b="0" i="0" dirty="0">
              <a:solidFill>
                <a:srgbClr val="202124"/>
              </a:solidFill>
              <a:effectLst/>
              <a:latin typeface="arial" panose="020B0604020202020204" pitchFamily="34" charset="0"/>
              <a:cs typeface="arial"/>
            </a:endParaRPr>
          </a:p>
          <a:p>
            <a:endParaRPr lang="fi-FI" b="0" i="0" dirty="0">
              <a:solidFill>
                <a:srgbClr val="202124"/>
              </a:solidFill>
              <a:effectLst/>
              <a:latin typeface="arial" panose="020B0604020202020204" pitchFamily="34" charset="0"/>
            </a:endParaRPr>
          </a:p>
          <a:p>
            <a:r>
              <a:rPr lang="fi-FI" b="0" i="0" dirty="0">
                <a:solidFill>
                  <a:srgbClr val="3E4044"/>
                </a:solidFill>
                <a:effectLst/>
                <a:latin typeface="Arvo"/>
              </a:rPr>
              <a:t>Suomen tavoitteena on olla vuoteen 2035 mennessä ensimmäinen fossiilivapaa hyvinvointiyhteiskunta maailmassa. </a:t>
            </a:r>
            <a:r>
              <a:rPr lang="en-GB" dirty="0" err="1"/>
              <a:t>Olemme</a:t>
            </a:r>
            <a:r>
              <a:rPr lang="en-GB" dirty="0"/>
              <a:t> </a:t>
            </a:r>
            <a:r>
              <a:rPr lang="en-GB" dirty="0" err="1"/>
              <a:t>pyrkimässä</a:t>
            </a:r>
            <a:r>
              <a:rPr lang="en-GB" dirty="0"/>
              <a:t> </a:t>
            </a:r>
            <a:r>
              <a:rPr lang="en-GB" dirty="0" err="1"/>
              <a:t>eroon</a:t>
            </a:r>
            <a:r>
              <a:rPr lang="en-GB" dirty="0"/>
              <a:t> </a:t>
            </a:r>
            <a:r>
              <a:rPr lang="en-GB" dirty="0" err="1"/>
              <a:t>uusiutumattomien</a:t>
            </a:r>
            <a:r>
              <a:rPr lang="en-GB" dirty="0"/>
              <a:t> </a:t>
            </a:r>
            <a:r>
              <a:rPr lang="en-GB" dirty="0" err="1"/>
              <a:t>luonnonvarojen</a:t>
            </a:r>
            <a:r>
              <a:rPr lang="en-GB" dirty="0"/>
              <a:t> </a:t>
            </a:r>
            <a:r>
              <a:rPr lang="en-GB" dirty="0" err="1"/>
              <a:t>käytöstä</a:t>
            </a:r>
            <a:r>
              <a:rPr lang="en-GB" dirty="0"/>
              <a:t>.</a:t>
            </a:r>
            <a:endParaRPr lang="en-GB" dirty="0">
              <a:cs typeface="Calibri"/>
            </a:endParaRPr>
          </a:p>
          <a:p>
            <a:endParaRPr lang="en-GB" dirty="0">
              <a:cs typeface="Calibri"/>
            </a:endParaRPr>
          </a:p>
          <a:p>
            <a:r>
              <a:rPr lang="en-GB" b="1" dirty="0" err="1">
                <a:cs typeface="Calibri"/>
              </a:rPr>
              <a:t>Lisämateriaalia</a:t>
            </a:r>
            <a:r>
              <a:rPr lang="en-GB" b="1" dirty="0">
                <a:cs typeface="Calibri"/>
              </a:rPr>
              <a:t>:</a:t>
            </a:r>
          </a:p>
          <a:p>
            <a:pPr marL="342900" indent="-342900">
              <a:buFont typeface="Arial"/>
              <a:buChar char="•"/>
            </a:pPr>
            <a:r>
              <a:rPr lang="fi-FI" sz="1200" dirty="0">
                <a:latin typeface="Calibri"/>
                <a:cs typeface="Calibri"/>
                <a:hlinkClick r:id="rId3"/>
              </a:rPr>
              <a:t>https://audiovisual.ec.europa.eu/en/event/57612</a:t>
            </a:r>
            <a:r>
              <a:rPr lang="fi-FI" sz="1200" dirty="0">
                <a:latin typeface="Calibri"/>
                <a:cs typeface="Calibri"/>
              </a:rPr>
              <a:t> , erityisesti </a:t>
            </a:r>
            <a:r>
              <a:rPr lang="fi-FI" sz="1200" dirty="0" err="1">
                <a:latin typeface="Calibri"/>
                <a:cs typeface="Calibri"/>
              </a:rPr>
              <a:t>What</a:t>
            </a:r>
            <a:r>
              <a:rPr lang="fi-FI" sz="1200" dirty="0">
                <a:latin typeface="Calibri"/>
                <a:cs typeface="Calibri"/>
              </a:rPr>
              <a:t> is </a:t>
            </a:r>
            <a:r>
              <a:rPr lang="fi-FI" sz="1200" dirty="0" err="1">
                <a:latin typeface="Calibri"/>
                <a:cs typeface="Calibri"/>
              </a:rPr>
              <a:t>renewable</a:t>
            </a:r>
            <a:r>
              <a:rPr lang="fi-FI" sz="1200" dirty="0">
                <a:latin typeface="Calibri"/>
                <a:cs typeface="Calibri"/>
              </a:rPr>
              <a:t> </a:t>
            </a:r>
            <a:r>
              <a:rPr lang="fi-FI" sz="1200" dirty="0" err="1">
                <a:latin typeface="Calibri"/>
                <a:cs typeface="Calibri"/>
              </a:rPr>
              <a:t>energy</a:t>
            </a:r>
            <a:r>
              <a:rPr lang="fi-FI" sz="1200" dirty="0">
                <a:latin typeface="Calibri"/>
                <a:cs typeface="Calibri"/>
              </a:rPr>
              <a:t>? Kaikkiin videoihin saa valittua tekstityksen videon sivussa olevasta Language –valikosta.</a:t>
            </a:r>
          </a:p>
          <a:p>
            <a:endParaRPr lang="en-GB" dirty="0">
              <a:cs typeface="Calibri"/>
            </a:endParaRPr>
          </a:p>
        </p:txBody>
      </p:sp>
      <p:sp>
        <p:nvSpPr>
          <p:cNvPr id="4" name="Dian numeron paikkamerkki 3"/>
          <p:cNvSpPr>
            <a:spLocks noGrp="1"/>
          </p:cNvSpPr>
          <p:nvPr>
            <p:ph type="sldNum" sz="quarter" idx="5"/>
          </p:nvPr>
        </p:nvSpPr>
        <p:spPr/>
        <p:txBody>
          <a:bodyPr/>
          <a:lstStyle/>
          <a:p>
            <a:fld id="{3CFE7CC6-4DD1-DF4D-8F83-5FF54E114E16}" type="slidenum">
              <a:rPr lang="en-FI" smtClean="0"/>
              <a:t>7</a:t>
            </a:fld>
            <a:endParaRPr lang="en-FI"/>
          </a:p>
        </p:txBody>
      </p:sp>
    </p:spTree>
    <p:extLst>
      <p:ext uri="{BB962C8B-B14F-4D97-AF65-F5344CB8AC3E}">
        <p14:creationId xmlns:p14="http://schemas.microsoft.com/office/powerpoint/2010/main" val="28742301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n kuvan paikkamerkki 1"/>
          <p:cNvSpPr>
            <a:spLocks noGrp="1" noRot="1" noChangeAspect="1"/>
          </p:cNvSpPr>
          <p:nvPr>
            <p:ph type="sldImg"/>
          </p:nvPr>
        </p:nvSpPr>
        <p:spPr/>
      </p:sp>
      <p:sp>
        <p:nvSpPr>
          <p:cNvPr id="3" name="Huomautusten paikkamerkki 2"/>
          <p:cNvSpPr>
            <a:spLocks noGrp="1"/>
          </p:cNvSpPr>
          <p:nvPr>
            <p:ph type="body" idx="1"/>
          </p:nvPr>
        </p:nvSpPr>
        <p:spPr/>
        <p:txBody>
          <a:bodyPr/>
          <a:lstStyle/>
          <a:p>
            <a:r>
              <a:rPr lang="fi-FI" b="1" dirty="0"/>
              <a:t>Tämä on piilotettu kalvo. Voit halutessasi lisätä tämän, jos haluat lisätä vuorovaikutteisuutta. Vaihtoehtoisesti voit käydä vain seuraavan kalvon, jossa prosenttiosuudet ovat valmiiksi näkyvillä.</a:t>
            </a:r>
            <a:br>
              <a:rPr lang="fi-FI" dirty="0"/>
            </a:br>
            <a:br>
              <a:rPr lang="fi-FI" dirty="0"/>
            </a:br>
            <a:r>
              <a:rPr lang="fi-FI" dirty="0"/>
              <a:t>Meillä Suomessa käytetään paljon energiaa ja energiaa tarvitaankin monien tuttujen asioiden käyttämiseen. Minkä arvelette kuluttavan eniten kotona energiaa? Entä vähiten?</a:t>
            </a:r>
            <a:endParaRPr lang="en-GB" b="1" dirty="0"/>
          </a:p>
        </p:txBody>
      </p:sp>
      <p:sp>
        <p:nvSpPr>
          <p:cNvPr id="4" name="Dian numeron paikkamerkki 3"/>
          <p:cNvSpPr>
            <a:spLocks noGrp="1"/>
          </p:cNvSpPr>
          <p:nvPr>
            <p:ph type="sldNum" sz="quarter" idx="5"/>
          </p:nvPr>
        </p:nvSpPr>
        <p:spPr/>
        <p:txBody>
          <a:bodyPr/>
          <a:lstStyle/>
          <a:p>
            <a:fld id="{3CFE7CC6-4DD1-DF4D-8F83-5FF54E114E16}" type="slidenum">
              <a:rPr lang="en-FI" smtClean="0"/>
              <a:t>8</a:t>
            </a:fld>
            <a:endParaRPr lang="en-FI"/>
          </a:p>
        </p:txBody>
      </p:sp>
    </p:spTree>
    <p:extLst>
      <p:ext uri="{BB962C8B-B14F-4D97-AF65-F5344CB8AC3E}">
        <p14:creationId xmlns:p14="http://schemas.microsoft.com/office/powerpoint/2010/main" val="342757796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n kuvan paikkamerkki 1"/>
          <p:cNvSpPr>
            <a:spLocks noGrp="1" noRot="1" noChangeAspect="1"/>
          </p:cNvSpPr>
          <p:nvPr>
            <p:ph type="sldImg"/>
          </p:nvPr>
        </p:nvSpPr>
        <p:spPr/>
      </p:sp>
      <p:sp>
        <p:nvSpPr>
          <p:cNvPr id="3" name="Huomautusten paikkamerkki 2"/>
          <p:cNvSpPr>
            <a:spLocks noGrp="1"/>
          </p:cNvSpPr>
          <p:nvPr>
            <p:ph type="body" idx="1"/>
          </p:nvPr>
        </p:nvSpPr>
        <p:spPr/>
        <p:txBody>
          <a:bodyPr/>
          <a:lstStyle/>
          <a:p>
            <a:r>
              <a:rPr lang="fi-FI" dirty="0"/>
              <a:t>Mihin energiaa sitten kuluu? Meillä Suomessa käytetään paljon energiaa ja energiaa tarvitaankin monien tuttujen asioiden käyttämiseen. Tässä nähdään Tilastokeskuksen keräämän tiedon pohjalta mihin energiaa kuluu kotona. Suurin osa, yli puolet, energiasta kuluu lämmitykseen. Koska asumme pohjoisessa, täytyy rakennuksia talvella lämmittää. Toisena tulee lämmin vesi, jota kuluu esimerkiksi suihkussa ja tiskatessa. Sähkölaitteet, ruoan valmistus ja sauna kattaa loput, eli noin 30 %.</a:t>
            </a:r>
          </a:p>
        </p:txBody>
      </p:sp>
      <p:sp>
        <p:nvSpPr>
          <p:cNvPr id="4" name="Dian numeron paikkamerkki 3"/>
          <p:cNvSpPr>
            <a:spLocks noGrp="1"/>
          </p:cNvSpPr>
          <p:nvPr>
            <p:ph type="sldNum" sz="quarter" idx="5"/>
          </p:nvPr>
        </p:nvSpPr>
        <p:spPr/>
        <p:txBody>
          <a:bodyPr/>
          <a:lstStyle/>
          <a:p>
            <a:fld id="{3CFE7CC6-4DD1-DF4D-8F83-5FF54E114E16}" type="slidenum">
              <a:rPr lang="en-FI" smtClean="0"/>
              <a:t>9</a:t>
            </a:fld>
            <a:endParaRPr lang="en-FI"/>
          </a:p>
        </p:txBody>
      </p:sp>
    </p:spTree>
    <p:extLst>
      <p:ext uri="{BB962C8B-B14F-4D97-AF65-F5344CB8AC3E}">
        <p14:creationId xmlns:p14="http://schemas.microsoft.com/office/powerpoint/2010/main" val="3553808494"/>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6.png"/><Relationship Id="rId1" Type="http://schemas.openxmlformats.org/officeDocument/2006/relationships/slideMaster" Target="../slideMasters/slideMaster1.xml"/><Relationship Id="rId6" Type="http://schemas.openxmlformats.org/officeDocument/2006/relationships/hyperlink" Target="http://www.motiva.fi/onkoenergiaa" TargetMode="External"/><Relationship Id="rId5" Type="http://schemas.openxmlformats.org/officeDocument/2006/relationships/image" Target="../media/image4.png"/><Relationship Id="rId4" Type="http://schemas.openxmlformats.org/officeDocument/2006/relationships/image" Target="../media/image7.png"/></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6.png"/><Relationship Id="rId1" Type="http://schemas.openxmlformats.org/officeDocument/2006/relationships/slideMaster" Target="../slideMasters/slideMaster1.xml"/><Relationship Id="rId4" Type="http://schemas.openxmlformats.org/officeDocument/2006/relationships/image" Target="../media/image7.pn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6.png"/><Relationship Id="rId1" Type="http://schemas.openxmlformats.org/officeDocument/2006/relationships/slideMaster" Target="../slideMasters/slideMaster1.xml"/><Relationship Id="rId4" Type="http://schemas.openxmlformats.org/officeDocument/2006/relationships/image" Target="../media/image7.pn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6.png"/><Relationship Id="rId1" Type="http://schemas.openxmlformats.org/officeDocument/2006/relationships/slideMaster" Target="../slideMasters/slideMaster1.xml"/><Relationship Id="rId4" Type="http://schemas.openxmlformats.org/officeDocument/2006/relationships/image" Target="../media/image7.png"/></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1.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kansi_a">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CACE37F1-5686-90A5-EEE5-70919BF2C99E}"/>
              </a:ext>
            </a:extLst>
          </p:cNvPr>
          <p:cNvSpPr/>
          <p:nvPr userDrawn="1"/>
        </p:nvSpPr>
        <p:spPr>
          <a:xfrm>
            <a:off x="0" y="0"/>
            <a:ext cx="121920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FI" b="1"/>
          </a:p>
        </p:txBody>
      </p:sp>
      <p:pic>
        <p:nvPicPr>
          <p:cNvPr id="6" name="Picture 5">
            <a:extLst>
              <a:ext uri="{FF2B5EF4-FFF2-40B4-BE49-F238E27FC236}">
                <a16:creationId xmlns:a16="http://schemas.microsoft.com/office/drawing/2014/main" id="{7E765AFF-B4E7-78F6-AC4E-3FB1D0ABBCC4}"/>
              </a:ext>
            </a:extLst>
          </p:cNvPr>
          <p:cNvPicPr>
            <a:picLocks noChangeAspect="1"/>
          </p:cNvPicPr>
          <p:nvPr userDrawn="1"/>
        </p:nvPicPr>
        <p:blipFill>
          <a:blip r:embed="rId2"/>
          <a:stretch>
            <a:fillRect/>
          </a:stretch>
        </p:blipFill>
        <p:spPr>
          <a:xfrm>
            <a:off x="-1382033" y="1782380"/>
            <a:ext cx="14022827" cy="3293240"/>
          </a:xfrm>
          <a:prstGeom prst="rect">
            <a:avLst/>
          </a:prstGeom>
        </p:spPr>
      </p:pic>
      <p:pic>
        <p:nvPicPr>
          <p:cNvPr id="5" name="Picture 4">
            <a:extLst>
              <a:ext uri="{FF2B5EF4-FFF2-40B4-BE49-F238E27FC236}">
                <a16:creationId xmlns:a16="http://schemas.microsoft.com/office/drawing/2014/main" id="{50D82D6C-D1BD-6DCD-6427-2FE1649175A1}"/>
              </a:ext>
            </a:extLst>
          </p:cNvPr>
          <p:cNvPicPr>
            <a:picLocks noChangeAspect="1"/>
          </p:cNvPicPr>
          <p:nvPr userDrawn="1"/>
        </p:nvPicPr>
        <p:blipFill>
          <a:blip r:embed="rId3"/>
          <a:stretch>
            <a:fillRect/>
          </a:stretch>
        </p:blipFill>
        <p:spPr>
          <a:xfrm>
            <a:off x="0" y="1164923"/>
            <a:ext cx="12192000" cy="2863273"/>
          </a:xfrm>
          <a:prstGeom prst="rect">
            <a:avLst/>
          </a:prstGeom>
        </p:spPr>
      </p:pic>
      <p:pic>
        <p:nvPicPr>
          <p:cNvPr id="4" name="Picture 3">
            <a:extLst>
              <a:ext uri="{FF2B5EF4-FFF2-40B4-BE49-F238E27FC236}">
                <a16:creationId xmlns:a16="http://schemas.microsoft.com/office/drawing/2014/main" id="{73D06702-6F1C-4710-5D94-ECD90DE62FDD}"/>
              </a:ext>
            </a:extLst>
          </p:cNvPr>
          <p:cNvPicPr>
            <a:picLocks noChangeAspect="1"/>
          </p:cNvPicPr>
          <p:nvPr userDrawn="1"/>
        </p:nvPicPr>
        <p:blipFill>
          <a:blip r:embed="rId4"/>
          <a:stretch>
            <a:fillRect/>
          </a:stretch>
        </p:blipFill>
        <p:spPr>
          <a:xfrm>
            <a:off x="4676401" y="-49833"/>
            <a:ext cx="7332371" cy="10250905"/>
          </a:xfrm>
          <a:prstGeom prst="rect">
            <a:avLst/>
          </a:prstGeom>
        </p:spPr>
      </p:pic>
      <p:pic>
        <p:nvPicPr>
          <p:cNvPr id="22" name="Picture 21" descr="A picture containing drawing&#10;&#10;Description automatically generated">
            <a:extLst>
              <a:ext uri="{FF2B5EF4-FFF2-40B4-BE49-F238E27FC236}">
                <a16:creationId xmlns:a16="http://schemas.microsoft.com/office/drawing/2014/main" id="{75BA8B44-3F75-444E-9CCF-08B9C306A274}"/>
              </a:ext>
            </a:extLst>
          </p:cNvPr>
          <p:cNvPicPr>
            <a:picLocks noChangeAspect="1"/>
          </p:cNvPicPr>
          <p:nvPr userDrawn="1"/>
        </p:nvPicPr>
        <p:blipFill>
          <a:blip r:embed="rId5"/>
          <a:stretch>
            <a:fillRect/>
          </a:stretch>
        </p:blipFill>
        <p:spPr>
          <a:xfrm>
            <a:off x="750310" y="5227808"/>
            <a:ext cx="2687320" cy="724671"/>
          </a:xfrm>
          <a:prstGeom prst="rect">
            <a:avLst/>
          </a:prstGeom>
        </p:spPr>
      </p:pic>
      <p:sp>
        <p:nvSpPr>
          <p:cNvPr id="28" name="Title 1">
            <a:extLst>
              <a:ext uri="{FF2B5EF4-FFF2-40B4-BE49-F238E27FC236}">
                <a16:creationId xmlns:a16="http://schemas.microsoft.com/office/drawing/2014/main" id="{59444AC9-A770-0042-B39E-58C898FCB4D9}"/>
              </a:ext>
            </a:extLst>
          </p:cNvPr>
          <p:cNvSpPr>
            <a:spLocks noGrp="1"/>
          </p:cNvSpPr>
          <p:nvPr>
            <p:ph type="title" hasCustomPrompt="1"/>
          </p:nvPr>
        </p:nvSpPr>
        <p:spPr>
          <a:xfrm>
            <a:off x="490009" y="1338776"/>
            <a:ext cx="6974849" cy="1257783"/>
          </a:xfrm>
        </p:spPr>
        <p:txBody>
          <a:bodyPr anchor="ctr">
            <a:normAutofit/>
          </a:bodyPr>
          <a:lstStyle>
            <a:lvl1pPr>
              <a:defRPr sz="4400" b="1" i="0">
                <a:solidFill>
                  <a:schemeClr val="tx1"/>
                </a:solidFill>
                <a:latin typeface="+mn-lt"/>
              </a:defRPr>
            </a:lvl1pPr>
          </a:lstStyle>
          <a:p>
            <a:r>
              <a:rPr lang="en-GB" dirty="0" err="1"/>
              <a:t>Napsauta</a:t>
            </a:r>
            <a:r>
              <a:rPr lang="en-GB" dirty="0"/>
              <a:t> </a:t>
            </a:r>
            <a:r>
              <a:rPr lang="en-GB" dirty="0" err="1"/>
              <a:t>esityksen</a:t>
            </a:r>
            <a:r>
              <a:rPr lang="en-GB" dirty="0"/>
              <a:t> </a:t>
            </a:r>
            <a:br>
              <a:rPr lang="en-GB" dirty="0"/>
            </a:br>
            <a:r>
              <a:rPr lang="en-GB" dirty="0" err="1"/>
              <a:t>otsikko</a:t>
            </a:r>
            <a:r>
              <a:rPr lang="en-GB" dirty="0"/>
              <a:t> </a:t>
            </a:r>
            <a:r>
              <a:rPr lang="en-GB" dirty="0" err="1"/>
              <a:t>tähän</a:t>
            </a:r>
            <a:endParaRPr lang="en-FI" dirty="0"/>
          </a:p>
        </p:txBody>
      </p:sp>
      <p:pic>
        <p:nvPicPr>
          <p:cNvPr id="9" name="Picture 8">
            <a:extLst>
              <a:ext uri="{FF2B5EF4-FFF2-40B4-BE49-F238E27FC236}">
                <a16:creationId xmlns:a16="http://schemas.microsoft.com/office/drawing/2014/main" id="{46E0EC47-3DDD-F965-8FBE-F83DE4884A6F}"/>
              </a:ext>
            </a:extLst>
          </p:cNvPr>
          <p:cNvPicPr>
            <a:picLocks noChangeAspect="1"/>
          </p:cNvPicPr>
          <p:nvPr userDrawn="1"/>
        </p:nvPicPr>
        <p:blipFill>
          <a:blip r:embed="rId6"/>
          <a:stretch>
            <a:fillRect/>
          </a:stretch>
        </p:blipFill>
        <p:spPr>
          <a:xfrm>
            <a:off x="3630731" y="5024906"/>
            <a:ext cx="4113339" cy="1308042"/>
          </a:xfrm>
          <a:prstGeom prst="rect">
            <a:avLst/>
          </a:prstGeom>
        </p:spPr>
      </p:pic>
    </p:spTree>
    <p:extLst>
      <p:ext uri="{BB962C8B-B14F-4D97-AF65-F5344CB8AC3E}">
        <p14:creationId xmlns:p14="http://schemas.microsoft.com/office/powerpoint/2010/main" val="34071890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500"/>
                                  </p:stCondLst>
                                  <p:childTnLst>
                                    <p:set>
                                      <p:cBhvr>
                                        <p:cTn id="6" dur="1" fill="hold">
                                          <p:stCondLst>
                                            <p:cond delay="0"/>
                                          </p:stCondLst>
                                        </p:cTn>
                                        <p:tgtEl>
                                          <p:spTgt spid="4"/>
                                        </p:tgtEl>
                                        <p:attrNameLst>
                                          <p:attrName>style.visibility</p:attrName>
                                        </p:attrNameLst>
                                      </p:cBhvr>
                                      <p:to>
                                        <p:strVal val="visible"/>
                                      </p:to>
                                    </p:set>
                                    <p:animEffect transition="in" filter="dissolve">
                                      <p:cBhvr>
                                        <p:cTn id="7" dur="10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wipe(down)">
                                      <p:cBhvr>
                                        <p:cTn id="12"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kiitos">
    <p:spTree>
      <p:nvGrpSpPr>
        <p:cNvPr id="1" name=""/>
        <p:cNvGrpSpPr/>
        <p:nvPr/>
      </p:nvGrpSpPr>
      <p:grpSpPr>
        <a:xfrm>
          <a:off x="0" y="0"/>
          <a:ext cx="0" cy="0"/>
          <a:chOff x="0" y="0"/>
          <a:chExt cx="0" cy="0"/>
        </a:xfrm>
      </p:grpSpPr>
      <p:sp>
        <p:nvSpPr>
          <p:cNvPr id="21" name="Rectangle 20">
            <a:extLst>
              <a:ext uri="{FF2B5EF4-FFF2-40B4-BE49-F238E27FC236}">
                <a16:creationId xmlns:a16="http://schemas.microsoft.com/office/drawing/2014/main" id="{02915B18-A2C5-A84E-8F0D-F11C813DD098}"/>
              </a:ext>
            </a:extLst>
          </p:cNvPr>
          <p:cNvSpPr/>
          <p:nvPr userDrawn="1"/>
        </p:nvSpPr>
        <p:spPr>
          <a:xfrm>
            <a:off x="0" y="0"/>
            <a:ext cx="12192000" cy="686495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FI"/>
          </a:p>
        </p:txBody>
      </p:sp>
      <p:pic>
        <p:nvPicPr>
          <p:cNvPr id="22" name="Picture 21" descr="A picture containing drawing&#10;&#10;Description automatically generated">
            <a:extLst>
              <a:ext uri="{FF2B5EF4-FFF2-40B4-BE49-F238E27FC236}">
                <a16:creationId xmlns:a16="http://schemas.microsoft.com/office/drawing/2014/main" id="{75BA8B44-3F75-444E-9CCF-08B9C306A274}"/>
              </a:ext>
            </a:extLst>
          </p:cNvPr>
          <p:cNvPicPr>
            <a:picLocks noChangeAspect="1"/>
          </p:cNvPicPr>
          <p:nvPr userDrawn="1"/>
        </p:nvPicPr>
        <p:blipFill>
          <a:blip r:embed="rId2"/>
          <a:stretch>
            <a:fillRect/>
          </a:stretch>
        </p:blipFill>
        <p:spPr>
          <a:xfrm>
            <a:off x="631189" y="4935404"/>
            <a:ext cx="2306424" cy="621957"/>
          </a:xfrm>
          <a:prstGeom prst="rect">
            <a:avLst/>
          </a:prstGeom>
        </p:spPr>
      </p:pic>
      <p:sp>
        <p:nvSpPr>
          <p:cNvPr id="31" name="Title 1">
            <a:extLst>
              <a:ext uri="{FF2B5EF4-FFF2-40B4-BE49-F238E27FC236}">
                <a16:creationId xmlns:a16="http://schemas.microsoft.com/office/drawing/2014/main" id="{D626707A-22EE-1F4C-99A7-1D5605AD95A5}"/>
              </a:ext>
            </a:extLst>
          </p:cNvPr>
          <p:cNvSpPr>
            <a:spLocks noGrp="1"/>
          </p:cNvSpPr>
          <p:nvPr>
            <p:ph type="title" hasCustomPrompt="1"/>
          </p:nvPr>
        </p:nvSpPr>
        <p:spPr>
          <a:xfrm>
            <a:off x="464087" y="813063"/>
            <a:ext cx="5274309" cy="2219066"/>
          </a:xfrm>
        </p:spPr>
        <p:txBody>
          <a:bodyPr anchor="ctr">
            <a:normAutofit/>
          </a:bodyPr>
          <a:lstStyle>
            <a:lvl1pPr>
              <a:defRPr sz="4400" b="1" i="0">
                <a:solidFill>
                  <a:schemeClr val="tx1"/>
                </a:solidFill>
                <a:latin typeface="Calibri" panose="020F0502020204030204" pitchFamily="34" charset="0"/>
                <a:cs typeface="Calibri" panose="020F0502020204030204" pitchFamily="34" charset="0"/>
              </a:defRPr>
            </a:lvl1pPr>
          </a:lstStyle>
          <a:p>
            <a:r>
              <a:rPr lang="en-GB" dirty="0" err="1"/>
              <a:t>Kiitosteksti</a:t>
            </a:r>
            <a:r>
              <a:rPr lang="en-GB" dirty="0"/>
              <a:t> </a:t>
            </a:r>
            <a:r>
              <a:rPr lang="en-GB" dirty="0" err="1"/>
              <a:t>tähän</a:t>
            </a:r>
            <a:endParaRPr lang="en-FI" dirty="0"/>
          </a:p>
        </p:txBody>
      </p:sp>
      <p:pic>
        <p:nvPicPr>
          <p:cNvPr id="3" name="Picture 2" descr="A picture containing text&#10;&#10;Description automatically generated">
            <a:extLst>
              <a:ext uri="{FF2B5EF4-FFF2-40B4-BE49-F238E27FC236}">
                <a16:creationId xmlns:a16="http://schemas.microsoft.com/office/drawing/2014/main" id="{2FAEAF18-FB3B-4517-A73A-E680EE17C7F9}"/>
              </a:ext>
            </a:extLst>
          </p:cNvPr>
          <p:cNvPicPr>
            <a:picLocks noChangeAspect="1"/>
          </p:cNvPicPr>
          <p:nvPr userDrawn="1"/>
        </p:nvPicPr>
        <p:blipFill>
          <a:blip r:embed="rId3"/>
          <a:stretch>
            <a:fillRect/>
          </a:stretch>
        </p:blipFill>
        <p:spPr>
          <a:xfrm>
            <a:off x="6727094" y="423575"/>
            <a:ext cx="5052287" cy="5491127"/>
          </a:xfrm>
          <a:prstGeom prst="rect">
            <a:avLst/>
          </a:prstGeom>
        </p:spPr>
      </p:pic>
      <p:pic>
        <p:nvPicPr>
          <p:cNvPr id="4" name="Picture 3">
            <a:extLst>
              <a:ext uri="{FF2B5EF4-FFF2-40B4-BE49-F238E27FC236}">
                <a16:creationId xmlns:a16="http://schemas.microsoft.com/office/drawing/2014/main" id="{EF4033A6-F909-FCFD-326C-245D16FE8B17}"/>
              </a:ext>
            </a:extLst>
          </p:cNvPr>
          <p:cNvPicPr>
            <a:picLocks noChangeAspect="1"/>
          </p:cNvPicPr>
          <p:nvPr userDrawn="1"/>
        </p:nvPicPr>
        <p:blipFill>
          <a:blip r:embed="rId4"/>
          <a:stretch>
            <a:fillRect/>
          </a:stretch>
        </p:blipFill>
        <p:spPr>
          <a:xfrm>
            <a:off x="521772" y="5679960"/>
            <a:ext cx="2942426" cy="935692"/>
          </a:xfrm>
          <a:prstGeom prst="rect">
            <a:avLst/>
          </a:prstGeom>
        </p:spPr>
      </p:pic>
      <p:pic>
        <p:nvPicPr>
          <p:cNvPr id="6" name="Picture 5" descr="Chart&#10;&#10;Description automatically generated">
            <a:extLst>
              <a:ext uri="{FF2B5EF4-FFF2-40B4-BE49-F238E27FC236}">
                <a16:creationId xmlns:a16="http://schemas.microsoft.com/office/drawing/2014/main" id="{20F65FF3-554E-873A-6B94-5379969C922A}"/>
              </a:ext>
            </a:extLst>
          </p:cNvPr>
          <p:cNvPicPr>
            <a:picLocks noChangeAspect="1"/>
          </p:cNvPicPr>
          <p:nvPr userDrawn="1"/>
        </p:nvPicPr>
        <p:blipFill>
          <a:blip r:embed="rId5"/>
          <a:stretch>
            <a:fillRect/>
          </a:stretch>
        </p:blipFill>
        <p:spPr>
          <a:xfrm>
            <a:off x="0" y="1997363"/>
            <a:ext cx="12192000" cy="2863273"/>
          </a:xfrm>
          <a:prstGeom prst="rect">
            <a:avLst/>
          </a:prstGeom>
        </p:spPr>
      </p:pic>
      <p:sp>
        <p:nvSpPr>
          <p:cNvPr id="5" name="TextBox 4">
            <a:extLst>
              <a:ext uri="{FF2B5EF4-FFF2-40B4-BE49-F238E27FC236}">
                <a16:creationId xmlns:a16="http://schemas.microsoft.com/office/drawing/2014/main" id="{8B363445-CC1A-DA0E-3E04-AF45E8244B80}"/>
              </a:ext>
            </a:extLst>
          </p:cNvPr>
          <p:cNvSpPr txBox="1"/>
          <p:nvPr userDrawn="1"/>
        </p:nvSpPr>
        <p:spPr>
          <a:xfrm>
            <a:off x="8222474" y="6084425"/>
            <a:ext cx="3447754" cy="393698"/>
          </a:xfrm>
          <a:prstGeom prst="rect">
            <a:avLst/>
          </a:prstGeom>
          <a:noFill/>
        </p:spPr>
        <p:txBody>
          <a:bodyPr wrap="square" rtlCol="0">
            <a:spAutoFit/>
          </a:bodyPr>
          <a:lstStyle/>
          <a:p>
            <a:pPr algn="l">
              <a:lnSpc>
                <a:spcPct val="120000"/>
              </a:lnSpc>
            </a:pPr>
            <a:r>
              <a:rPr lang="fi-FI" sz="1800" u="sng" dirty="0">
                <a:solidFill>
                  <a:srgbClr val="242424"/>
                </a:solidFill>
                <a:effectLst/>
                <a:latin typeface="Segoe UI" panose="020B0502040204020203" pitchFamily="34" charset="0"/>
                <a:ea typeface="Calibri" panose="020F0502020204030204" pitchFamily="34" charset="0"/>
                <a:hlinkClick r:id="rId6"/>
              </a:rPr>
              <a:t>www.motiva.fi/onkoenergiaa</a:t>
            </a:r>
            <a:r>
              <a:rPr lang="fi-FI" sz="1800" dirty="0">
                <a:solidFill>
                  <a:srgbClr val="242424"/>
                </a:solidFill>
                <a:effectLst/>
                <a:latin typeface="Segoe UI" panose="020B0502040204020203" pitchFamily="34" charset="0"/>
                <a:ea typeface="Calibri" panose="020F0502020204030204" pitchFamily="34" charset="0"/>
              </a:rPr>
              <a:t> </a:t>
            </a:r>
            <a:endParaRPr lang="en-FI" dirty="0">
              <a:latin typeface="Lucida Sans" panose="020B0602030504020204" pitchFamily="34" charset="77"/>
            </a:endParaRPr>
          </a:p>
        </p:txBody>
      </p:sp>
    </p:spTree>
    <p:extLst>
      <p:ext uri="{BB962C8B-B14F-4D97-AF65-F5344CB8AC3E}">
        <p14:creationId xmlns:p14="http://schemas.microsoft.com/office/powerpoint/2010/main" val="97553593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Otsikko ja sisältö">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88DBAD0C-7FB6-4652-87AA-A678753BF180}"/>
              </a:ext>
            </a:extLst>
          </p:cNvPr>
          <p:cNvSpPr>
            <a:spLocks noGrp="1"/>
          </p:cNvSpPr>
          <p:nvPr>
            <p:ph type="title"/>
          </p:nvPr>
        </p:nvSpPr>
        <p:spPr>
          <a:xfrm>
            <a:off x="798618" y="453495"/>
            <a:ext cx="10590002" cy="748627"/>
          </a:xfrm>
        </p:spPr>
        <p:txBody>
          <a:bodyPr/>
          <a:lstStyle/>
          <a:p>
            <a:r>
              <a:rPr lang="fi-FI"/>
              <a:t>Muokkaa ots. perustyyl. napsautt.</a:t>
            </a:r>
            <a:endParaRPr lang="en-GB"/>
          </a:p>
        </p:txBody>
      </p:sp>
      <p:sp>
        <p:nvSpPr>
          <p:cNvPr id="3" name="Content Placeholder 2"/>
          <p:cNvSpPr>
            <a:spLocks noGrp="1"/>
          </p:cNvSpPr>
          <p:nvPr>
            <p:ph idx="1"/>
          </p:nvPr>
        </p:nvSpPr>
        <p:spPr>
          <a:xfrm>
            <a:off x="798617" y="1644652"/>
            <a:ext cx="10590003" cy="424732"/>
          </a:xfrm>
        </p:spPr>
        <p:txBody>
          <a:bodyPr/>
          <a:lstStyle>
            <a:lvl5pPr>
              <a:defRPr spc="-100" baseline="0"/>
            </a:lvl5pPr>
          </a:lstStyle>
          <a:p>
            <a:pPr lvl="0"/>
            <a:r>
              <a:rPr lang="en-GB" noProof="0" dirty="0"/>
              <a:t>Click to edit Master text styles</a:t>
            </a:r>
          </a:p>
        </p:txBody>
      </p:sp>
      <p:sp>
        <p:nvSpPr>
          <p:cNvPr id="2" name="Slide Number Placeholder 1"/>
          <p:cNvSpPr>
            <a:spLocks noGrp="1"/>
          </p:cNvSpPr>
          <p:nvPr>
            <p:ph type="sldNum" sz="quarter" idx="10"/>
          </p:nvPr>
        </p:nvSpPr>
        <p:spPr/>
        <p:txBody>
          <a:bodyPr/>
          <a:lstStyle/>
          <a:p>
            <a:fld id="{31421AFA-3AE7-4CEA-BC9B-447859BED57B}" type="slidenum">
              <a:rPr lang="en-GB" smtClean="0"/>
              <a:pPr/>
              <a:t>‹#›</a:t>
            </a:fld>
            <a:endParaRPr lang="en-GB"/>
          </a:p>
        </p:txBody>
      </p:sp>
      <p:sp>
        <p:nvSpPr>
          <p:cNvPr id="5" name="Footer Placeholder 4">
            <a:extLst>
              <a:ext uri="{FF2B5EF4-FFF2-40B4-BE49-F238E27FC236}">
                <a16:creationId xmlns:a16="http://schemas.microsoft.com/office/drawing/2014/main" id="{C5FF0F6B-AA6E-4B16-90F1-26987BBE96AA}"/>
              </a:ext>
            </a:extLst>
          </p:cNvPr>
          <p:cNvSpPr>
            <a:spLocks noGrp="1"/>
          </p:cNvSpPr>
          <p:nvPr>
            <p:ph type="ftr" sz="quarter" idx="3"/>
          </p:nvPr>
        </p:nvSpPr>
        <p:spPr>
          <a:xfrm>
            <a:off x="2521819" y="6343339"/>
            <a:ext cx="5913912" cy="333813"/>
          </a:xfrm>
          <a:prstGeom prst="rect">
            <a:avLst/>
          </a:prstGeom>
        </p:spPr>
        <p:txBody>
          <a:bodyPr vert="horz" wrap="square" lIns="0" tIns="0" rIns="0" bIns="0" numCol="1" anchor="ctr" anchorCtr="0" compatLnSpc="1">
            <a:prstTxWarp prst="textNoShape">
              <a:avLst/>
            </a:prstTxWarp>
          </a:bodyPr>
          <a:lstStyle>
            <a:lvl1pPr algn="l">
              <a:defRPr lang="en-GB" sz="800" baseline="0"/>
            </a:lvl1pPr>
          </a:lstStyle>
          <a:p>
            <a:r>
              <a:rPr lang="fi-FI"/>
              <a:t>Onko energiaa? Energiansäästö auttaa kaikkia</a:t>
            </a:r>
            <a:endParaRPr lang="en-FI" dirty="0"/>
          </a:p>
        </p:txBody>
      </p:sp>
      <p:sp>
        <p:nvSpPr>
          <p:cNvPr id="7" name="Date_DateCustomA">
            <a:extLst>
              <a:ext uri="{FF2B5EF4-FFF2-40B4-BE49-F238E27FC236}">
                <a16:creationId xmlns:a16="http://schemas.microsoft.com/office/drawing/2014/main" id="{FDCD1E09-F97D-49B0-8DE9-0E701EFB5FBE}"/>
              </a:ext>
            </a:extLst>
          </p:cNvPr>
          <p:cNvSpPr>
            <a:spLocks noGrp="1"/>
          </p:cNvSpPr>
          <p:nvPr>
            <p:ph type="dt" sz="half" idx="2"/>
          </p:nvPr>
        </p:nvSpPr>
        <p:spPr>
          <a:xfrm>
            <a:off x="1580651" y="6449083"/>
            <a:ext cx="704941" cy="122327"/>
          </a:xfrm>
          <a:prstGeom prst="rect">
            <a:avLst/>
          </a:prstGeom>
        </p:spPr>
        <p:txBody>
          <a:bodyPr vert="horz" wrap="square" lIns="0" tIns="0" rIns="0" bIns="0" numCol="1" anchor="ctr" anchorCtr="0" compatLnSpc="1">
            <a:prstTxWarp prst="textNoShape">
              <a:avLst/>
            </a:prstTxWarp>
          </a:bodyPr>
          <a:lstStyle>
            <a:lvl1pPr>
              <a:defRPr lang="en-GB" sz="800" smtClean="0">
                <a:solidFill>
                  <a:schemeClr val="tx1"/>
                </a:solidFill>
              </a:defRPr>
            </a:lvl1pPr>
          </a:lstStyle>
          <a:p>
            <a:pPr algn="r"/>
            <a:fld id="{1873C7B2-1147-4622-B83C-31F4D8658E23}" type="datetime1">
              <a:rPr lang="fi-FI" smtClean="0"/>
              <a:t>11.1.2023</a:t>
            </a:fld>
            <a:endParaRPr lang="en-GB" dirty="0"/>
          </a:p>
        </p:txBody>
      </p:sp>
    </p:spTree>
    <p:extLst>
      <p:ext uri="{BB962C8B-B14F-4D97-AF65-F5344CB8AC3E}">
        <p14:creationId xmlns:p14="http://schemas.microsoft.com/office/powerpoint/2010/main" val="337170707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Kuva_vasen_pohja">
    <p:spTree>
      <p:nvGrpSpPr>
        <p:cNvPr id="1" name=""/>
        <p:cNvGrpSpPr/>
        <p:nvPr/>
      </p:nvGrpSpPr>
      <p:grpSpPr>
        <a:xfrm>
          <a:off x="0" y="0"/>
          <a:ext cx="0" cy="0"/>
          <a:chOff x="0" y="0"/>
          <a:chExt cx="0" cy="0"/>
        </a:xfrm>
      </p:grpSpPr>
      <p:sp>
        <p:nvSpPr>
          <p:cNvPr id="5" name="Content Placeholder 4">
            <a:extLst>
              <a:ext uri="{FF2B5EF4-FFF2-40B4-BE49-F238E27FC236}">
                <a16:creationId xmlns:a16="http://schemas.microsoft.com/office/drawing/2014/main" id="{690D5808-1021-694B-ADF6-BE1DC77C8CEB}"/>
              </a:ext>
            </a:extLst>
          </p:cNvPr>
          <p:cNvSpPr>
            <a:spLocks noGrp="1"/>
          </p:cNvSpPr>
          <p:nvPr>
            <p:ph sz="quarter" idx="10" hasCustomPrompt="1"/>
          </p:nvPr>
        </p:nvSpPr>
        <p:spPr>
          <a:xfrm>
            <a:off x="0" y="0"/>
            <a:ext cx="5388429" cy="6858000"/>
          </a:xfrm>
        </p:spPr>
        <p:txBody>
          <a:bodyPr anchor="ctr"/>
          <a:lstStyle>
            <a:lvl1pPr algn="ctr">
              <a:defRPr/>
            </a:lvl1pPr>
          </a:lstStyle>
          <a:p>
            <a:pPr lvl="0"/>
            <a:r>
              <a:rPr lang="en-GB" err="1"/>
              <a:t>Kuva</a:t>
            </a:r>
            <a:r>
              <a:rPr lang="en-GB"/>
              <a:t> </a:t>
            </a:r>
            <a:r>
              <a:rPr lang="en-GB" err="1"/>
              <a:t>tähän</a:t>
            </a:r>
            <a:endParaRPr lang="en-FI"/>
          </a:p>
        </p:txBody>
      </p:sp>
      <p:sp>
        <p:nvSpPr>
          <p:cNvPr id="2" name="Title 1">
            <a:extLst>
              <a:ext uri="{FF2B5EF4-FFF2-40B4-BE49-F238E27FC236}">
                <a16:creationId xmlns:a16="http://schemas.microsoft.com/office/drawing/2014/main" id="{DF491644-2048-2147-8FFC-6BFF1BF0CF0B}"/>
              </a:ext>
            </a:extLst>
          </p:cNvPr>
          <p:cNvSpPr>
            <a:spLocks noGrp="1"/>
          </p:cNvSpPr>
          <p:nvPr>
            <p:ph type="title"/>
          </p:nvPr>
        </p:nvSpPr>
        <p:spPr>
          <a:xfrm>
            <a:off x="5560835" y="365125"/>
            <a:ext cx="6186516" cy="1325563"/>
          </a:xfrm>
        </p:spPr>
        <p:txBody>
          <a:bodyPr/>
          <a:lstStyle>
            <a:lvl1pPr>
              <a:defRPr b="1" i="0">
                <a:latin typeface="Lucida Sans" panose="020B0602030504020204" pitchFamily="34" charset="77"/>
              </a:defRPr>
            </a:lvl1pPr>
          </a:lstStyle>
          <a:p>
            <a:r>
              <a:rPr lang="fi-FI"/>
              <a:t>Muokkaa ots. perustyyl. napsautt.</a:t>
            </a:r>
            <a:endParaRPr lang="en-FI"/>
          </a:p>
        </p:txBody>
      </p:sp>
      <p:sp>
        <p:nvSpPr>
          <p:cNvPr id="3" name="Content Placeholder 2">
            <a:extLst>
              <a:ext uri="{FF2B5EF4-FFF2-40B4-BE49-F238E27FC236}">
                <a16:creationId xmlns:a16="http://schemas.microsoft.com/office/drawing/2014/main" id="{16262977-EE00-D046-9B45-27EEB5B20FA6}"/>
              </a:ext>
            </a:extLst>
          </p:cNvPr>
          <p:cNvSpPr>
            <a:spLocks noGrp="1"/>
          </p:cNvSpPr>
          <p:nvPr>
            <p:ph idx="1"/>
          </p:nvPr>
        </p:nvSpPr>
        <p:spPr>
          <a:xfrm>
            <a:off x="5560835" y="1825625"/>
            <a:ext cx="6186516" cy="4030811"/>
          </a:xfrm>
        </p:spPr>
        <p:txBody>
          <a:bodyPr/>
          <a:lstStyle>
            <a:lvl1pPr>
              <a:defRPr b="0" i="0">
                <a:latin typeface="Lucida Sans" panose="020B0602030504020204" pitchFamily="34" charset="77"/>
              </a:defRPr>
            </a:lvl1pPr>
            <a:lvl2pPr>
              <a:defRPr b="0" i="0">
                <a:latin typeface="Lucida Sans" panose="020B0602030504020204" pitchFamily="34" charset="77"/>
              </a:defRPr>
            </a:lvl2pPr>
            <a:lvl3pPr>
              <a:defRPr b="0" i="0">
                <a:latin typeface="Lucida Sans" panose="020B0602030504020204" pitchFamily="34" charset="77"/>
              </a:defRPr>
            </a:lvl3pPr>
            <a:lvl4pPr>
              <a:defRPr b="0" i="0">
                <a:latin typeface="Lucida Sans" panose="020B0602030504020204" pitchFamily="34" charset="77"/>
              </a:defRPr>
            </a:lvl4pPr>
            <a:lvl5pPr>
              <a:defRPr b="0" i="0">
                <a:latin typeface="Lucida Sans" panose="020B0602030504020204" pitchFamily="34" charset="77"/>
              </a:defRPr>
            </a:lvl5pPr>
          </a:lstStyle>
          <a:p>
            <a:pPr lvl="0"/>
            <a:r>
              <a:rPr lang="fi-FI"/>
              <a:t>Muokkaa tekstin perustyylejä napsauttamalla</a:t>
            </a:r>
          </a:p>
          <a:p>
            <a:pPr lvl="1"/>
            <a:r>
              <a:rPr lang="fi-FI"/>
              <a:t>toinen taso</a:t>
            </a:r>
          </a:p>
          <a:p>
            <a:pPr lvl="2"/>
            <a:r>
              <a:rPr lang="fi-FI"/>
              <a:t>kolmas taso</a:t>
            </a:r>
          </a:p>
          <a:p>
            <a:pPr lvl="3"/>
            <a:r>
              <a:rPr lang="fi-FI"/>
              <a:t>neljäs taso</a:t>
            </a:r>
          </a:p>
          <a:p>
            <a:pPr lvl="4"/>
            <a:r>
              <a:rPr lang="fi-FI"/>
              <a:t>viides taso</a:t>
            </a:r>
            <a:endParaRPr lang="en-FI"/>
          </a:p>
        </p:txBody>
      </p:sp>
      <p:sp>
        <p:nvSpPr>
          <p:cNvPr id="8" name="Date Placeholder 3">
            <a:extLst>
              <a:ext uri="{FF2B5EF4-FFF2-40B4-BE49-F238E27FC236}">
                <a16:creationId xmlns:a16="http://schemas.microsoft.com/office/drawing/2014/main" id="{2EC1B64A-EBFB-D545-9C98-5FBF8A5ECFA0}"/>
              </a:ext>
            </a:extLst>
          </p:cNvPr>
          <p:cNvSpPr>
            <a:spLocks noGrp="1"/>
          </p:cNvSpPr>
          <p:nvPr>
            <p:ph type="dt" sz="half" idx="2"/>
          </p:nvPr>
        </p:nvSpPr>
        <p:spPr>
          <a:xfrm>
            <a:off x="1453104" y="6373193"/>
            <a:ext cx="1129497" cy="365125"/>
          </a:xfrm>
          <a:prstGeom prst="rect">
            <a:avLst/>
          </a:prstGeom>
        </p:spPr>
        <p:txBody>
          <a:bodyPr/>
          <a:lstStyle>
            <a:lvl1pPr>
              <a:defRPr sz="1200">
                <a:solidFill>
                  <a:schemeClr val="bg1"/>
                </a:solidFill>
                <a:latin typeface="Lucida Sans" panose="020B0602030504020204" pitchFamily="34" charset="77"/>
              </a:defRPr>
            </a:lvl1pPr>
          </a:lstStyle>
          <a:p>
            <a:fld id="{E7104A63-C714-4F0A-B5BC-5E2BD47B6CE1}" type="datetime1">
              <a:rPr lang="fi-FI" smtClean="0"/>
              <a:t>11.1.2023</a:t>
            </a:fld>
            <a:endParaRPr lang="en-FI"/>
          </a:p>
        </p:txBody>
      </p:sp>
      <p:sp>
        <p:nvSpPr>
          <p:cNvPr id="9" name="Footer Placeholder 4">
            <a:extLst>
              <a:ext uri="{FF2B5EF4-FFF2-40B4-BE49-F238E27FC236}">
                <a16:creationId xmlns:a16="http://schemas.microsoft.com/office/drawing/2014/main" id="{7B8E1DB7-9A6F-F04C-9F37-4343B39B3C29}"/>
              </a:ext>
            </a:extLst>
          </p:cNvPr>
          <p:cNvSpPr>
            <a:spLocks noGrp="1"/>
          </p:cNvSpPr>
          <p:nvPr>
            <p:ph type="ftr" sz="quarter" idx="3"/>
          </p:nvPr>
        </p:nvSpPr>
        <p:spPr>
          <a:xfrm>
            <a:off x="5560835" y="6373193"/>
            <a:ext cx="4380334" cy="365125"/>
          </a:xfrm>
          <a:prstGeom prst="rect">
            <a:avLst/>
          </a:prstGeom>
        </p:spPr>
        <p:txBody>
          <a:bodyPr/>
          <a:lstStyle>
            <a:lvl1pPr>
              <a:defRPr sz="1200">
                <a:latin typeface="Lucida Sans" panose="020B0602030504020204" pitchFamily="34" charset="77"/>
              </a:defRPr>
            </a:lvl1pPr>
          </a:lstStyle>
          <a:p>
            <a:r>
              <a:rPr lang="fi-FI"/>
              <a:t>Onko energiaa? Energiansäästö auttaa kaikkia</a:t>
            </a:r>
            <a:endParaRPr lang="en-FI"/>
          </a:p>
        </p:txBody>
      </p:sp>
      <p:sp>
        <p:nvSpPr>
          <p:cNvPr id="10" name="Slide Number Placeholder 5">
            <a:extLst>
              <a:ext uri="{FF2B5EF4-FFF2-40B4-BE49-F238E27FC236}">
                <a16:creationId xmlns:a16="http://schemas.microsoft.com/office/drawing/2014/main" id="{F450907B-9C37-9843-AB3A-FCBE0B6AC600}"/>
              </a:ext>
            </a:extLst>
          </p:cNvPr>
          <p:cNvSpPr>
            <a:spLocks noGrp="1"/>
          </p:cNvSpPr>
          <p:nvPr>
            <p:ph type="sldNum" sz="quarter" idx="4"/>
          </p:nvPr>
        </p:nvSpPr>
        <p:spPr>
          <a:xfrm>
            <a:off x="838200" y="6373193"/>
            <a:ext cx="607070" cy="365125"/>
          </a:xfrm>
          <a:prstGeom prst="rect">
            <a:avLst/>
          </a:prstGeom>
        </p:spPr>
        <p:txBody>
          <a:bodyPr/>
          <a:lstStyle>
            <a:lvl1pPr>
              <a:defRPr sz="1200">
                <a:solidFill>
                  <a:schemeClr val="bg1"/>
                </a:solidFill>
                <a:latin typeface="Lucida Sans" panose="020B0602030504020204" pitchFamily="34" charset="77"/>
              </a:defRPr>
            </a:lvl1pPr>
          </a:lstStyle>
          <a:p>
            <a:fld id="{BFF9DCD0-3869-094B-9C9B-6235A2A96309}" type="slidenum">
              <a:rPr lang="en-FI" smtClean="0"/>
              <a:pPr/>
              <a:t>‹#›</a:t>
            </a:fld>
            <a:endParaRPr lang="en-FI"/>
          </a:p>
        </p:txBody>
      </p:sp>
    </p:spTree>
    <p:extLst>
      <p:ext uri="{BB962C8B-B14F-4D97-AF65-F5344CB8AC3E}">
        <p14:creationId xmlns:p14="http://schemas.microsoft.com/office/powerpoint/2010/main" val="337720877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2_palstaa">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491644-2048-2147-8FFC-6BFF1BF0CF0B}"/>
              </a:ext>
            </a:extLst>
          </p:cNvPr>
          <p:cNvSpPr>
            <a:spLocks noGrp="1"/>
          </p:cNvSpPr>
          <p:nvPr>
            <p:ph type="title"/>
          </p:nvPr>
        </p:nvSpPr>
        <p:spPr>
          <a:xfrm>
            <a:off x="838200" y="365125"/>
            <a:ext cx="10848372" cy="1325563"/>
          </a:xfrm>
        </p:spPr>
        <p:txBody>
          <a:bodyPr/>
          <a:lstStyle>
            <a:lvl1pPr>
              <a:defRPr b="1" i="0">
                <a:latin typeface="Lucida Sans" panose="020B0602030504020204" pitchFamily="34" charset="77"/>
              </a:defRPr>
            </a:lvl1pPr>
          </a:lstStyle>
          <a:p>
            <a:r>
              <a:rPr lang="fi-FI"/>
              <a:t>Muokkaa ots. perustyyl. napsautt.</a:t>
            </a:r>
            <a:endParaRPr lang="en-FI"/>
          </a:p>
        </p:txBody>
      </p:sp>
      <p:sp>
        <p:nvSpPr>
          <p:cNvPr id="3" name="Content Placeholder 2">
            <a:extLst>
              <a:ext uri="{FF2B5EF4-FFF2-40B4-BE49-F238E27FC236}">
                <a16:creationId xmlns:a16="http://schemas.microsoft.com/office/drawing/2014/main" id="{16262977-EE00-D046-9B45-27EEB5B20FA6}"/>
              </a:ext>
            </a:extLst>
          </p:cNvPr>
          <p:cNvSpPr>
            <a:spLocks noGrp="1"/>
          </p:cNvSpPr>
          <p:nvPr>
            <p:ph idx="1"/>
          </p:nvPr>
        </p:nvSpPr>
        <p:spPr>
          <a:xfrm>
            <a:off x="838200" y="1825625"/>
            <a:ext cx="5257800" cy="4030811"/>
          </a:xfrm>
        </p:spPr>
        <p:txBody>
          <a:bodyPr/>
          <a:lstStyle>
            <a:lvl1pPr>
              <a:defRPr b="0" i="0">
                <a:latin typeface="Lucida Sans" panose="020B0602030504020204" pitchFamily="34" charset="77"/>
              </a:defRPr>
            </a:lvl1pPr>
            <a:lvl2pPr>
              <a:defRPr b="0" i="0">
                <a:latin typeface="Lucida Sans" panose="020B0602030504020204" pitchFamily="34" charset="77"/>
              </a:defRPr>
            </a:lvl2pPr>
            <a:lvl3pPr>
              <a:defRPr b="0" i="0">
                <a:latin typeface="Lucida Sans" panose="020B0602030504020204" pitchFamily="34" charset="77"/>
              </a:defRPr>
            </a:lvl3pPr>
            <a:lvl4pPr>
              <a:defRPr b="0" i="0">
                <a:latin typeface="Lucida Sans" panose="020B0602030504020204" pitchFamily="34" charset="77"/>
              </a:defRPr>
            </a:lvl4pPr>
            <a:lvl5pPr>
              <a:defRPr b="0" i="0">
                <a:latin typeface="Lucida Sans" panose="020B0602030504020204" pitchFamily="34" charset="77"/>
              </a:defRPr>
            </a:lvl5pPr>
          </a:lstStyle>
          <a:p>
            <a:pPr lvl="0"/>
            <a:r>
              <a:rPr lang="fi-FI"/>
              <a:t>Muokkaa tekstin perustyylejä napsauttamalla</a:t>
            </a:r>
          </a:p>
          <a:p>
            <a:pPr lvl="1"/>
            <a:r>
              <a:rPr lang="fi-FI"/>
              <a:t>toinen taso</a:t>
            </a:r>
          </a:p>
          <a:p>
            <a:pPr lvl="2"/>
            <a:r>
              <a:rPr lang="fi-FI"/>
              <a:t>kolmas taso</a:t>
            </a:r>
          </a:p>
          <a:p>
            <a:pPr lvl="3"/>
            <a:r>
              <a:rPr lang="fi-FI"/>
              <a:t>neljäs taso</a:t>
            </a:r>
          </a:p>
          <a:p>
            <a:pPr lvl="4"/>
            <a:r>
              <a:rPr lang="fi-FI"/>
              <a:t>viides taso</a:t>
            </a:r>
            <a:endParaRPr lang="en-FI"/>
          </a:p>
        </p:txBody>
      </p:sp>
      <p:sp>
        <p:nvSpPr>
          <p:cNvPr id="10" name="Content Placeholder 2">
            <a:extLst>
              <a:ext uri="{FF2B5EF4-FFF2-40B4-BE49-F238E27FC236}">
                <a16:creationId xmlns:a16="http://schemas.microsoft.com/office/drawing/2014/main" id="{B3156010-41A9-FC47-9C2E-FE7C78622EA2}"/>
              </a:ext>
            </a:extLst>
          </p:cNvPr>
          <p:cNvSpPr>
            <a:spLocks noGrp="1"/>
          </p:cNvSpPr>
          <p:nvPr>
            <p:ph idx="15"/>
          </p:nvPr>
        </p:nvSpPr>
        <p:spPr>
          <a:xfrm>
            <a:off x="6428772" y="1825625"/>
            <a:ext cx="5257800" cy="4030811"/>
          </a:xfrm>
        </p:spPr>
        <p:txBody>
          <a:bodyPr/>
          <a:lstStyle>
            <a:lvl1pPr>
              <a:defRPr b="0" i="0">
                <a:latin typeface="Lucida Sans" panose="020B0602030504020204" pitchFamily="34" charset="77"/>
              </a:defRPr>
            </a:lvl1pPr>
            <a:lvl2pPr>
              <a:defRPr b="0" i="0">
                <a:latin typeface="Lucida Sans" panose="020B0602030504020204" pitchFamily="34" charset="77"/>
              </a:defRPr>
            </a:lvl2pPr>
            <a:lvl3pPr>
              <a:defRPr b="0" i="0">
                <a:latin typeface="Lucida Sans" panose="020B0602030504020204" pitchFamily="34" charset="77"/>
              </a:defRPr>
            </a:lvl3pPr>
            <a:lvl4pPr>
              <a:defRPr b="0" i="0">
                <a:latin typeface="Lucida Sans" panose="020B0602030504020204" pitchFamily="34" charset="77"/>
              </a:defRPr>
            </a:lvl4pPr>
            <a:lvl5pPr>
              <a:defRPr b="0" i="0">
                <a:latin typeface="Lucida Sans" panose="020B0602030504020204" pitchFamily="34" charset="77"/>
              </a:defRPr>
            </a:lvl5pPr>
          </a:lstStyle>
          <a:p>
            <a:pPr lvl="0"/>
            <a:r>
              <a:rPr lang="fi-FI"/>
              <a:t>Muokkaa tekstin perustyylejä napsauttamalla</a:t>
            </a:r>
          </a:p>
          <a:p>
            <a:pPr lvl="1"/>
            <a:r>
              <a:rPr lang="fi-FI"/>
              <a:t>toinen taso</a:t>
            </a:r>
          </a:p>
          <a:p>
            <a:pPr lvl="2"/>
            <a:r>
              <a:rPr lang="fi-FI"/>
              <a:t>kolmas taso</a:t>
            </a:r>
          </a:p>
          <a:p>
            <a:pPr lvl="3"/>
            <a:r>
              <a:rPr lang="fi-FI"/>
              <a:t>neljäs taso</a:t>
            </a:r>
          </a:p>
          <a:p>
            <a:pPr lvl="4"/>
            <a:r>
              <a:rPr lang="fi-FI"/>
              <a:t>viides taso</a:t>
            </a:r>
            <a:endParaRPr lang="en-FI"/>
          </a:p>
        </p:txBody>
      </p:sp>
      <p:sp>
        <p:nvSpPr>
          <p:cNvPr id="8" name="Date Placeholder 3">
            <a:extLst>
              <a:ext uri="{FF2B5EF4-FFF2-40B4-BE49-F238E27FC236}">
                <a16:creationId xmlns:a16="http://schemas.microsoft.com/office/drawing/2014/main" id="{BE1B5C28-F625-864F-A854-E08D05C8005A}"/>
              </a:ext>
            </a:extLst>
          </p:cNvPr>
          <p:cNvSpPr>
            <a:spLocks noGrp="1"/>
          </p:cNvSpPr>
          <p:nvPr>
            <p:ph type="dt" sz="half" idx="2"/>
          </p:nvPr>
        </p:nvSpPr>
        <p:spPr>
          <a:xfrm>
            <a:off x="1453104" y="6373193"/>
            <a:ext cx="1129497" cy="365125"/>
          </a:xfrm>
          <a:prstGeom prst="rect">
            <a:avLst/>
          </a:prstGeom>
        </p:spPr>
        <p:txBody>
          <a:bodyPr/>
          <a:lstStyle>
            <a:lvl1pPr>
              <a:defRPr sz="1200">
                <a:latin typeface="Lucida Sans" panose="020B0602030504020204" pitchFamily="34" charset="77"/>
              </a:defRPr>
            </a:lvl1pPr>
          </a:lstStyle>
          <a:p>
            <a:fld id="{8CD116AA-8A10-4C49-A8F7-E01061534313}" type="datetime1">
              <a:rPr lang="fi-FI" smtClean="0"/>
              <a:t>11.1.2023</a:t>
            </a:fld>
            <a:endParaRPr lang="en-FI"/>
          </a:p>
        </p:txBody>
      </p:sp>
      <p:sp>
        <p:nvSpPr>
          <p:cNvPr id="9" name="Footer Placeholder 4">
            <a:extLst>
              <a:ext uri="{FF2B5EF4-FFF2-40B4-BE49-F238E27FC236}">
                <a16:creationId xmlns:a16="http://schemas.microsoft.com/office/drawing/2014/main" id="{48244262-3B07-AF44-9A18-F3C1B189D948}"/>
              </a:ext>
            </a:extLst>
          </p:cNvPr>
          <p:cNvSpPr>
            <a:spLocks noGrp="1"/>
          </p:cNvSpPr>
          <p:nvPr>
            <p:ph type="ftr" sz="quarter" idx="3"/>
          </p:nvPr>
        </p:nvSpPr>
        <p:spPr>
          <a:xfrm>
            <a:off x="2582601" y="6373193"/>
            <a:ext cx="7358568" cy="365125"/>
          </a:xfrm>
          <a:prstGeom prst="rect">
            <a:avLst/>
          </a:prstGeom>
        </p:spPr>
        <p:txBody>
          <a:bodyPr/>
          <a:lstStyle>
            <a:lvl1pPr>
              <a:defRPr sz="1200">
                <a:latin typeface="Lucida Sans" panose="020B0602030504020204" pitchFamily="34" charset="77"/>
              </a:defRPr>
            </a:lvl1pPr>
          </a:lstStyle>
          <a:p>
            <a:r>
              <a:rPr lang="fi-FI"/>
              <a:t>Onko energiaa? Energiansäästö auttaa kaikkia</a:t>
            </a:r>
            <a:endParaRPr lang="en-FI"/>
          </a:p>
        </p:txBody>
      </p:sp>
      <p:sp>
        <p:nvSpPr>
          <p:cNvPr id="14" name="Slide Number Placeholder 5">
            <a:extLst>
              <a:ext uri="{FF2B5EF4-FFF2-40B4-BE49-F238E27FC236}">
                <a16:creationId xmlns:a16="http://schemas.microsoft.com/office/drawing/2014/main" id="{18CBD489-BFAE-5348-9617-0E4AE1FCEA91}"/>
              </a:ext>
            </a:extLst>
          </p:cNvPr>
          <p:cNvSpPr>
            <a:spLocks noGrp="1"/>
          </p:cNvSpPr>
          <p:nvPr>
            <p:ph type="sldNum" sz="quarter" idx="4"/>
          </p:nvPr>
        </p:nvSpPr>
        <p:spPr>
          <a:xfrm>
            <a:off x="838200" y="6373193"/>
            <a:ext cx="607070" cy="365125"/>
          </a:xfrm>
          <a:prstGeom prst="rect">
            <a:avLst/>
          </a:prstGeom>
        </p:spPr>
        <p:txBody>
          <a:bodyPr/>
          <a:lstStyle>
            <a:lvl1pPr>
              <a:defRPr sz="1200">
                <a:latin typeface="Lucida Sans" panose="020B0602030504020204" pitchFamily="34" charset="77"/>
              </a:defRPr>
            </a:lvl1pPr>
          </a:lstStyle>
          <a:p>
            <a:fld id="{BFF9DCD0-3869-094B-9C9B-6235A2A96309}" type="slidenum">
              <a:rPr lang="en-FI" smtClean="0"/>
              <a:pPr/>
              <a:t>‹#›</a:t>
            </a:fld>
            <a:endParaRPr lang="en-FI"/>
          </a:p>
        </p:txBody>
      </p:sp>
    </p:spTree>
    <p:extLst>
      <p:ext uri="{BB962C8B-B14F-4D97-AF65-F5344CB8AC3E}">
        <p14:creationId xmlns:p14="http://schemas.microsoft.com/office/powerpoint/2010/main" val="137833947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kansi_a">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AD1C9581-571D-3885-DD1E-0BF78E77C12C}"/>
              </a:ext>
            </a:extLst>
          </p:cNvPr>
          <p:cNvSpPr/>
          <p:nvPr userDrawn="1"/>
        </p:nvSpPr>
        <p:spPr>
          <a:xfrm>
            <a:off x="0" y="0"/>
            <a:ext cx="12192000" cy="6858000"/>
          </a:xfrm>
          <a:prstGeom prst="rect">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FI" b="1" dirty="0"/>
          </a:p>
        </p:txBody>
      </p:sp>
      <p:pic>
        <p:nvPicPr>
          <p:cNvPr id="22" name="Picture 21" descr="A picture containing drawing&#10;&#10;Description automatically generated">
            <a:extLst>
              <a:ext uri="{FF2B5EF4-FFF2-40B4-BE49-F238E27FC236}">
                <a16:creationId xmlns:a16="http://schemas.microsoft.com/office/drawing/2014/main" id="{75BA8B44-3F75-444E-9CCF-08B9C306A274}"/>
              </a:ext>
            </a:extLst>
          </p:cNvPr>
          <p:cNvPicPr>
            <a:picLocks noChangeAspect="1"/>
          </p:cNvPicPr>
          <p:nvPr userDrawn="1"/>
        </p:nvPicPr>
        <p:blipFill>
          <a:blip r:embed="rId2"/>
          <a:stretch>
            <a:fillRect/>
          </a:stretch>
        </p:blipFill>
        <p:spPr>
          <a:xfrm>
            <a:off x="8859520" y="5569449"/>
            <a:ext cx="2687320" cy="724671"/>
          </a:xfrm>
          <a:prstGeom prst="rect">
            <a:avLst/>
          </a:prstGeom>
        </p:spPr>
      </p:pic>
      <p:sp>
        <p:nvSpPr>
          <p:cNvPr id="25" name="Title 9">
            <a:extLst>
              <a:ext uri="{FF2B5EF4-FFF2-40B4-BE49-F238E27FC236}">
                <a16:creationId xmlns:a16="http://schemas.microsoft.com/office/drawing/2014/main" id="{1EEE4897-0ABA-ED4D-8D19-DE915657BEAB}"/>
              </a:ext>
            </a:extLst>
          </p:cNvPr>
          <p:cNvSpPr txBox="1">
            <a:spLocks/>
          </p:cNvSpPr>
          <p:nvPr userDrawn="1"/>
        </p:nvSpPr>
        <p:spPr>
          <a:xfrm>
            <a:off x="230084" y="6332948"/>
            <a:ext cx="2507634" cy="399405"/>
          </a:xfrm>
          <a:prstGeom prst="rect">
            <a:avLst/>
          </a:prstGeom>
        </p:spPr>
        <p:txBody>
          <a:bodyPr vert="horz" wrap="square" lIns="91440" tIns="45720" rIns="91440" bIns="45720" rtlCol="0" anchor="ctr">
            <a:spAutoFit/>
          </a:bodyPr>
          <a:lstStyle>
            <a:lvl1pPr algn="l" defTabSz="914400" rtl="0" eaLnBrk="1" latinLnBrk="0" hangingPunct="1">
              <a:lnSpc>
                <a:spcPts val="4580"/>
              </a:lnSpc>
              <a:spcBef>
                <a:spcPct val="0"/>
              </a:spcBef>
              <a:buNone/>
              <a:defRPr sz="3300" b="0" i="0" kern="1200">
                <a:solidFill>
                  <a:schemeClr val="tx1"/>
                </a:solidFill>
                <a:latin typeface="Lucida Sans" panose="020B0602030504020204" pitchFamily="34" charset="77"/>
                <a:ea typeface="+mj-ea"/>
                <a:cs typeface="+mj-cs"/>
              </a:defRPr>
            </a:lvl1pPr>
          </a:lstStyle>
          <a:p>
            <a:pPr lvl="0" algn="l">
              <a:lnSpc>
                <a:spcPts val="2580"/>
              </a:lnSpc>
            </a:pPr>
            <a:r>
              <a:rPr lang="fi-FI" sz="2000" noProof="0" dirty="0">
                <a:solidFill>
                  <a:schemeClr val="tx1"/>
                </a:solidFill>
              </a:rPr>
              <a:t>www.motiva.fi</a:t>
            </a:r>
          </a:p>
        </p:txBody>
      </p:sp>
      <p:sp>
        <p:nvSpPr>
          <p:cNvPr id="28" name="Title 1">
            <a:extLst>
              <a:ext uri="{FF2B5EF4-FFF2-40B4-BE49-F238E27FC236}">
                <a16:creationId xmlns:a16="http://schemas.microsoft.com/office/drawing/2014/main" id="{59444AC9-A770-0042-B39E-58C898FCB4D9}"/>
              </a:ext>
            </a:extLst>
          </p:cNvPr>
          <p:cNvSpPr>
            <a:spLocks noGrp="1"/>
          </p:cNvSpPr>
          <p:nvPr>
            <p:ph type="title" hasCustomPrompt="1"/>
          </p:nvPr>
        </p:nvSpPr>
        <p:spPr>
          <a:xfrm>
            <a:off x="2608575" y="1279800"/>
            <a:ext cx="6974849" cy="1257783"/>
          </a:xfrm>
        </p:spPr>
        <p:txBody>
          <a:bodyPr anchor="ctr">
            <a:normAutofit/>
          </a:bodyPr>
          <a:lstStyle>
            <a:lvl1pPr>
              <a:defRPr sz="4400" b="1" i="0">
                <a:solidFill>
                  <a:schemeClr val="tx1"/>
                </a:solidFill>
                <a:latin typeface="+mn-lt"/>
              </a:defRPr>
            </a:lvl1pPr>
          </a:lstStyle>
          <a:p>
            <a:r>
              <a:rPr lang="en-GB" dirty="0" err="1"/>
              <a:t>Napsauta</a:t>
            </a:r>
            <a:r>
              <a:rPr lang="en-GB" dirty="0"/>
              <a:t> </a:t>
            </a:r>
            <a:r>
              <a:rPr lang="en-GB" dirty="0" err="1"/>
              <a:t>välisivun</a:t>
            </a:r>
            <a:r>
              <a:rPr lang="en-GB" dirty="0"/>
              <a:t> </a:t>
            </a:r>
            <a:br>
              <a:rPr lang="en-GB" dirty="0"/>
            </a:br>
            <a:r>
              <a:rPr lang="en-GB" dirty="0" err="1"/>
              <a:t>otsikko</a:t>
            </a:r>
            <a:r>
              <a:rPr lang="en-GB" dirty="0"/>
              <a:t> </a:t>
            </a:r>
            <a:r>
              <a:rPr lang="en-GB" dirty="0" err="1"/>
              <a:t>tähän</a:t>
            </a:r>
            <a:endParaRPr lang="en-FI" dirty="0"/>
          </a:p>
        </p:txBody>
      </p:sp>
      <p:sp>
        <p:nvSpPr>
          <p:cNvPr id="16" name="Date Placeholder 3">
            <a:extLst>
              <a:ext uri="{FF2B5EF4-FFF2-40B4-BE49-F238E27FC236}">
                <a16:creationId xmlns:a16="http://schemas.microsoft.com/office/drawing/2014/main" id="{90E6ADFF-4AB4-EB48-9B01-D6D45427D8C0}"/>
              </a:ext>
            </a:extLst>
          </p:cNvPr>
          <p:cNvSpPr>
            <a:spLocks noGrp="1"/>
          </p:cNvSpPr>
          <p:nvPr>
            <p:ph type="dt" sz="half" idx="10"/>
          </p:nvPr>
        </p:nvSpPr>
        <p:spPr>
          <a:xfrm>
            <a:off x="2737718" y="6421391"/>
            <a:ext cx="1690564" cy="365125"/>
          </a:xfrm>
          <a:prstGeom prst="rect">
            <a:avLst/>
          </a:prstGeom>
        </p:spPr>
        <p:txBody>
          <a:bodyPr/>
          <a:lstStyle>
            <a:lvl1pPr algn="r">
              <a:defRPr sz="1400">
                <a:solidFill>
                  <a:schemeClr val="bg1"/>
                </a:solidFill>
              </a:defRPr>
            </a:lvl1pPr>
          </a:lstStyle>
          <a:p>
            <a:fld id="{AE6395E8-8463-495A-9A3E-C3FA3901E515}" type="datetime1">
              <a:rPr lang="fi-FI" smtClean="0"/>
              <a:t>11.1.2023</a:t>
            </a:fld>
            <a:endParaRPr lang="en-FI"/>
          </a:p>
        </p:txBody>
      </p:sp>
      <p:sp>
        <p:nvSpPr>
          <p:cNvPr id="17" name="Footer Placeholder 4">
            <a:extLst>
              <a:ext uri="{FF2B5EF4-FFF2-40B4-BE49-F238E27FC236}">
                <a16:creationId xmlns:a16="http://schemas.microsoft.com/office/drawing/2014/main" id="{14F45014-0F91-9A4D-B28F-2CB1B9BC8FDD}"/>
              </a:ext>
            </a:extLst>
          </p:cNvPr>
          <p:cNvSpPr>
            <a:spLocks noGrp="1"/>
          </p:cNvSpPr>
          <p:nvPr>
            <p:ph type="ftr" sz="quarter" idx="11"/>
          </p:nvPr>
        </p:nvSpPr>
        <p:spPr>
          <a:xfrm>
            <a:off x="4598222" y="6414442"/>
            <a:ext cx="6511852" cy="365125"/>
          </a:xfrm>
          <a:prstGeom prst="rect">
            <a:avLst/>
          </a:prstGeom>
        </p:spPr>
        <p:txBody>
          <a:bodyPr/>
          <a:lstStyle>
            <a:lvl1pPr>
              <a:defRPr sz="1400">
                <a:solidFill>
                  <a:schemeClr val="bg1"/>
                </a:solidFill>
              </a:defRPr>
            </a:lvl1pPr>
          </a:lstStyle>
          <a:p>
            <a:r>
              <a:rPr lang="fi-FI" noProof="0"/>
              <a:t>Onko energiaa? Energiansäästö auttaa kaikkia</a:t>
            </a:r>
          </a:p>
        </p:txBody>
      </p:sp>
      <p:pic>
        <p:nvPicPr>
          <p:cNvPr id="4" name="Picture 3" descr="A picture containing background pattern&#10;&#10;Description automatically generated">
            <a:extLst>
              <a:ext uri="{FF2B5EF4-FFF2-40B4-BE49-F238E27FC236}">
                <a16:creationId xmlns:a16="http://schemas.microsoft.com/office/drawing/2014/main" id="{E878160D-5CD1-B802-DE86-35754EDCD6A3}"/>
              </a:ext>
            </a:extLst>
          </p:cNvPr>
          <p:cNvPicPr>
            <a:picLocks noChangeAspect="1"/>
          </p:cNvPicPr>
          <p:nvPr userDrawn="1"/>
        </p:nvPicPr>
        <p:blipFill rotWithShape="1">
          <a:blip r:embed="rId3"/>
          <a:srcRect l="27002" r="27845" b="67632"/>
          <a:stretch/>
        </p:blipFill>
        <p:spPr>
          <a:xfrm>
            <a:off x="0" y="365760"/>
            <a:ext cx="12192000" cy="5380319"/>
          </a:xfrm>
          <a:prstGeom prst="rect">
            <a:avLst/>
          </a:prstGeom>
        </p:spPr>
      </p:pic>
      <p:pic>
        <p:nvPicPr>
          <p:cNvPr id="5" name="Picture 4" descr="Graphical user interface, application&#10;&#10;Description automatically generated">
            <a:extLst>
              <a:ext uri="{FF2B5EF4-FFF2-40B4-BE49-F238E27FC236}">
                <a16:creationId xmlns:a16="http://schemas.microsoft.com/office/drawing/2014/main" id="{DADC3340-4B47-A754-15B0-9AF1E6B2A997}"/>
              </a:ext>
            </a:extLst>
          </p:cNvPr>
          <p:cNvPicPr>
            <a:picLocks noChangeAspect="1"/>
          </p:cNvPicPr>
          <p:nvPr userDrawn="1"/>
        </p:nvPicPr>
        <p:blipFill>
          <a:blip r:embed="rId4"/>
          <a:stretch>
            <a:fillRect/>
          </a:stretch>
        </p:blipFill>
        <p:spPr>
          <a:xfrm>
            <a:off x="5723643" y="5464851"/>
            <a:ext cx="3007987" cy="956540"/>
          </a:xfrm>
          <a:prstGeom prst="rect">
            <a:avLst/>
          </a:prstGeom>
        </p:spPr>
      </p:pic>
    </p:spTree>
    <p:extLst>
      <p:ext uri="{BB962C8B-B14F-4D97-AF65-F5344CB8AC3E}">
        <p14:creationId xmlns:p14="http://schemas.microsoft.com/office/powerpoint/2010/main" val="413937508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kansi_a">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AD1C9581-571D-3885-DD1E-0BF78E77C12C}"/>
              </a:ext>
            </a:extLst>
          </p:cNvPr>
          <p:cNvSpPr/>
          <p:nvPr userDrawn="1"/>
        </p:nvSpPr>
        <p:spPr>
          <a:xfrm>
            <a:off x="0" y="0"/>
            <a:ext cx="12192000" cy="6858000"/>
          </a:xfrm>
          <a:prstGeom prst="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FI" b="1" dirty="0"/>
          </a:p>
        </p:txBody>
      </p:sp>
      <p:pic>
        <p:nvPicPr>
          <p:cNvPr id="22" name="Picture 21" descr="A picture containing drawing&#10;&#10;Description automatically generated">
            <a:extLst>
              <a:ext uri="{FF2B5EF4-FFF2-40B4-BE49-F238E27FC236}">
                <a16:creationId xmlns:a16="http://schemas.microsoft.com/office/drawing/2014/main" id="{75BA8B44-3F75-444E-9CCF-08B9C306A274}"/>
              </a:ext>
            </a:extLst>
          </p:cNvPr>
          <p:cNvPicPr>
            <a:picLocks noChangeAspect="1"/>
          </p:cNvPicPr>
          <p:nvPr userDrawn="1"/>
        </p:nvPicPr>
        <p:blipFill>
          <a:blip r:embed="rId2"/>
          <a:stretch>
            <a:fillRect/>
          </a:stretch>
        </p:blipFill>
        <p:spPr>
          <a:xfrm>
            <a:off x="8859520" y="5569449"/>
            <a:ext cx="2687320" cy="724671"/>
          </a:xfrm>
          <a:prstGeom prst="rect">
            <a:avLst/>
          </a:prstGeom>
        </p:spPr>
      </p:pic>
      <p:sp>
        <p:nvSpPr>
          <p:cNvPr id="25" name="Title 9">
            <a:extLst>
              <a:ext uri="{FF2B5EF4-FFF2-40B4-BE49-F238E27FC236}">
                <a16:creationId xmlns:a16="http://schemas.microsoft.com/office/drawing/2014/main" id="{1EEE4897-0ABA-ED4D-8D19-DE915657BEAB}"/>
              </a:ext>
            </a:extLst>
          </p:cNvPr>
          <p:cNvSpPr txBox="1">
            <a:spLocks/>
          </p:cNvSpPr>
          <p:nvPr userDrawn="1"/>
        </p:nvSpPr>
        <p:spPr>
          <a:xfrm>
            <a:off x="230084" y="6332948"/>
            <a:ext cx="2507634" cy="399405"/>
          </a:xfrm>
          <a:prstGeom prst="rect">
            <a:avLst/>
          </a:prstGeom>
        </p:spPr>
        <p:txBody>
          <a:bodyPr vert="horz" wrap="square" lIns="91440" tIns="45720" rIns="91440" bIns="45720" rtlCol="0" anchor="ctr">
            <a:spAutoFit/>
          </a:bodyPr>
          <a:lstStyle>
            <a:lvl1pPr algn="l" defTabSz="914400" rtl="0" eaLnBrk="1" latinLnBrk="0" hangingPunct="1">
              <a:lnSpc>
                <a:spcPts val="4580"/>
              </a:lnSpc>
              <a:spcBef>
                <a:spcPct val="0"/>
              </a:spcBef>
              <a:buNone/>
              <a:defRPr sz="3300" b="0" i="0" kern="1200">
                <a:solidFill>
                  <a:schemeClr val="tx1"/>
                </a:solidFill>
                <a:latin typeface="Lucida Sans" panose="020B0602030504020204" pitchFamily="34" charset="77"/>
                <a:ea typeface="+mj-ea"/>
                <a:cs typeface="+mj-cs"/>
              </a:defRPr>
            </a:lvl1pPr>
          </a:lstStyle>
          <a:p>
            <a:pPr lvl="0" algn="l">
              <a:lnSpc>
                <a:spcPts val="2580"/>
              </a:lnSpc>
            </a:pPr>
            <a:r>
              <a:rPr lang="fi-FI" sz="2000" noProof="0" dirty="0">
                <a:solidFill>
                  <a:schemeClr val="tx1"/>
                </a:solidFill>
              </a:rPr>
              <a:t>www.motiva.fi</a:t>
            </a:r>
          </a:p>
        </p:txBody>
      </p:sp>
      <p:sp>
        <p:nvSpPr>
          <p:cNvPr id="28" name="Title 1">
            <a:extLst>
              <a:ext uri="{FF2B5EF4-FFF2-40B4-BE49-F238E27FC236}">
                <a16:creationId xmlns:a16="http://schemas.microsoft.com/office/drawing/2014/main" id="{59444AC9-A770-0042-B39E-58C898FCB4D9}"/>
              </a:ext>
            </a:extLst>
          </p:cNvPr>
          <p:cNvSpPr>
            <a:spLocks noGrp="1"/>
          </p:cNvSpPr>
          <p:nvPr>
            <p:ph type="title" hasCustomPrompt="1"/>
          </p:nvPr>
        </p:nvSpPr>
        <p:spPr>
          <a:xfrm>
            <a:off x="2608575" y="1279800"/>
            <a:ext cx="6974849" cy="1257783"/>
          </a:xfrm>
        </p:spPr>
        <p:txBody>
          <a:bodyPr anchor="ctr">
            <a:normAutofit/>
          </a:bodyPr>
          <a:lstStyle>
            <a:lvl1pPr>
              <a:defRPr sz="4400" b="1" i="0">
                <a:solidFill>
                  <a:schemeClr val="tx1"/>
                </a:solidFill>
                <a:latin typeface="+mn-lt"/>
              </a:defRPr>
            </a:lvl1pPr>
          </a:lstStyle>
          <a:p>
            <a:r>
              <a:rPr lang="en-GB" dirty="0" err="1"/>
              <a:t>Napsauta</a:t>
            </a:r>
            <a:r>
              <a:rPr lang="en-GB" dirty="0"/>
              <a:t> </a:t>
            </a:r>
            <a:r>
              <a:rPr lang="en-GB" dirty="0" err="1"/>
              <a:t>välisivun</a:t>
            </a:r>
            <a:r>
              <a:rPr lang="en-GB" dirty="0"/>
              <a:t> </a:t>
            </a:r>
            <a:br>
              <a:rPr lang="en-GB" dirty="0"/>
            </a:br>
            <a:r>
              <a:rPr lang="en-GB" dirty="0" err="1"/>
              <a:t>otsikko</a:t>
            </a:r>
            <a:r>
              <a:rPr lang="en-GB" dirty="0"/>
              <a:t> </a:t>
            </a:r>
            <a:r>
              <a:rPr lang="en-GB" dirty="0" err="1"/>
              <a:t>tähän</a:t>
            </a:r>
            <a:endParaRPr lang="en-FI" dirty="0"/>
          </a:p>
        </p:txBody>
      </p:sp>
      <p:sp>
        <p:nvSpPr>
          <p:cNvPr id="16" name="Date Placeholder 3">
            <a:extLst>
              <a:ext uri="{FF2B5EF4-FFF2-40B4-BE49-F238E27FC236}">
                <a16:creationId xmlns:a16="http://schemas.microsoft.com/office/drawing/2014/main" id="{90E6ADFF-4AB4-EB48-9B01-D6D45427D8C0}"/>
              </a:ext>
            </a:extLst>
          </p:cNvPr>
          <p:cNvSpPr>
            <a:spLocks noGrp="1"/>
          </p:cNvSpPr>
          <p:nvPr>
            <p:ph type="dt" sz="half" idx="10"/>
          </p:nvPr>
        </p:nvSpPr>
        <p:spPr>
          <a:xfrm>
            <a:off x="2737718" y="6421391"/>
            <a:ext cx="1690564" cy="365125"/>
          </a:xfrm>
          <a:prstGeom prst="rect">
            <a:avLst/>
          </a:prstGeom>
        </p:spPr>
        <p:txBody>
          <a:bodyPr/>
          <a:lstStyle>
            <a:lvl1pPr algn="r">
              <a:defRPr sz="1400">
                <a:solidFill>
                  <a:schemeClr val="bg1"/>
                </a:solidFill>
              </a:defRPr>
            </a:lvl1pPr>
          </a:lstStyle>
          <a:p>
            <a:fld id="{AC1DA9A4-E00B-4574-84C0-D73BAABE4337}" type="datetime1">
              <a:rPr lang="fi-FI" smtClean="0"/>
              <a:t>11.1.2023</a:t>
            </a:fld>
            <a:endParaRPr lang="en-FI"/>
          </a:p>
        </p:txBody>
      </p:sp>
      <p:sp>
        <p:nvSpPr>
          <p:cNvPr id="17" name="Footer Placeholder 4">
            <a:extLst>
              <a:ext uri="{FF2B5EF4-FFF2-40B4-BE49-F238E27FC236}">
                <a16:creationId xmlns:a16="http://schemas.microsoft.com/office/drawing/2014/main" id="{14F45014-0F91-9A4D-B28F-2CB1B9BC8FDD}"/>
              </a:ext>
            </a:extLst>
          </p:cNvPr>
          <p:cNvSpPr>
            <a:spLocks noGrp="1"/>
          </p:cNvSpPr>
          <p:nvPr>
            <p:ph type="ftr" sz="quarter" idx="11"/>
          </p:nvPr>
        </p:nvSpPr>
        <p:spPr>
          <a:xfrm>
            <a:off x="4598222" y="6414442"/>
            <a:ext cx="6511852" cy="365125"/>
          </a:xfrm>
          <a:prstGeom prst="rect">
            <a:avLst/>
          </a:prstGeom>
        </p:spPr>
        <p:txBody>
          <a:bodyPr/>
          <a:lstStyle>
            <a:lvl1pPr>
              <a:defRPr sz="1400">
                <a:solidFill>
                  <a:schemeClr val="bg1"/>
                </a:solidFill>
              </a:defRPr>
            </a:lvl1pPr>
          </a:lstStyle>
          <a:p>
            <a:r>
              <a:rPr lang="fi-FI" noProof="0"/>
              <a:t>Onko energiaa? Energiansäästö auttaa kaikkia</a:t>
            </a:r>
          </a:p>
        </p:txBody>
      </p:sp>
      <p:pic>
        <p:nvPicPr>
          <p:cNvPr id="4" name="Picture 3" descr="A picture containing background pattern&#10;&#10;Description automatically generated">
            <a:extLst>
              <a:ext uri="{FF2B5EF4-FFF2-40B4-BE49-F238E27FC236}">
                <a16:creationId xmlns:a16="http://schemas.microsoft.com/office/drawing/2014/main" id="{E878160D-5CD1-B802-DE86-35754EDCD6A3}"/>
              </a:ext>
            </a:extLst>
          </p:cNvPr>
          <p:cNvPicPr>
            <a:picLocks noChangeAspect="1"/>
          </p:cNvPicPr>
          <p:nvPr userDrawn="1"/>
        </p:nvPicPr>
        <p:blipFill rotWithShape="1">
          <a:blip r:embed="rId3"/>
          <a:srcRect l="27002" r="27845" b="67632"/>
          <a:stretch/>
        </p:blipFill>
        <p:spPr>
          <a:xfrm>
            <a:off x="0" y="365760"/>
            <a:ext cx="12192000" cy="5380319"/>
          </a:xfrm>
          <a:prstGeom prst="rect">
            <a:avLst/>
          </a:prstGeom>
        </p:spPr>
      </p:pic>
      <p:pic>
        <p:nvPicPr>
          <p:cNvPr id="3" name="Picture 2" descr="Graphical user interface, application&#10;&#10;Description automatically generated">
            <a:extLst>
              <a:ext uri="{FF2B5EF4-FFF2-40B4-BE49-F238E27FC236}">
                <a16:creationId xmlns:a16="http://schemas.microsoft.com/office/drawing/2014/main" id="{61FF7F3C-5B77-36F1-A303-2CBAA8B9E092}"/>
              </a:ext>
            </a:extLst>
          </p:cNvPr>
          <p:cNvPicPr>
            <a:picLocks noChangeAspect="1"/>
          </p:cNvPicPr>
          <p:nvPr userDrawn="1"/>
        </p:nvPicPr>
        <p:blipFill>
          <a:blip r:embed="rId4"/>
          <a:stretch>
            <a:fillRect/>
          </a:stretch>
        </p:blipFill>
        <p:spPr>
          <a:xfrm>
            <a:off x="5723643" y="5464851"/>
            <a:ext cx="3007987" cy="956540"/>
          </a:xfrm>
          <a:prstGeom prst="rect">
            <a:avLst/>
          </a:prstGeom>
        </p:spPr>
      </p:pic>
    </p:spTree>
    <p:extLst>
      <p:ext uri="{BB962C8B-B14F-4D97-AF65-F5344CB8AC3E}">
        <p14:creationId xmlns:p14="http://schemas.microsoft.com/office/powerpoint/2010/main" val="19497771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3_kansi_a">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AD1C9581-571D-3885-DD1E-0BF78E77C12C}"/>
              </a:ext>
            </a:extLst>
          </p:cNvPr>
          <p:cNvSpPr/>
          <p:nvPr userDrawn="1"/>
        </p:nvSpPr>
        <p:spPr>
          <a:xfrm>
            <a:off x="0" y="0"/>
            <a:ext cx="12192000" cy="6858000"/>
          </a:xfrm>
          <a:prstGeom prst="rect">
            <a:avLst/>
          </a:prstGeom>
          <a:solidFill>
            <a:srgbClr val="19E0E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FI" b="1" dirty="0"/>
          </a:p>
        </p:txBody>
      </p:sp>
      <p:pic>
        <p:nvPicPr>
          <p:cNvPr id="22" name="Picture 21" descr="A picture containing drawing&#10;&#10;Description automatically generated">
            <a:extLst>
              <a:ext uri="{FF2B5EF4-FFF2-40B4-BE49-F238E27FC236}">
                <a16:creationId xmlns:a16="http://schemas.microsoft.com/office/drawing/2014/main" id="{75BA8B44-3F75-444E-9CCF-08B9C306A274}"/>
              </a:ext>
            </a:extLst>
          </p:cNvPr>
          <p:cNvPicPr>
            <a:picLocks noChangeAspect="1"/>
          </p:cNvPicPr>
          <p:nvPr userDrawn="1"/>
        </p:nvPicPr>
        <p:blipFill>
          <a:blip r:embed="rId2"/>
          <a:stretch>
            <a:fillRect/>
          </a:stretch>
        </p:blipFill>
        <p:spPr>
          <a:xfrm>
            <a:off x="8859520" y="5569449"/>
            <a:ext cx="2687320" cy="724671"/>
          </a:xfrm>
          <a:prstGeom prst="rect">
            <a:avLst/>
          </a:prstGeom>
        </p:spPr>
      </p:pic>
      <p:sp>
        <p:nvSpPr>
          <p:cNvPr id="25" name="Title 9">
            <a:extLst>
              <a:ext uri="{FF2B5EF4-FFF2-40B4-BE49-F238E27FC236}">
                <a16:creationId xmlns:a16="http://schemas.microsoft.com/office/drawing/2014/main" id="{1EEE4897-0ABA-ED4D-8D19-DE915657BEAB}"/>
              </a:ext>
            </a:extLst>
          </p:cNvPr>
          <p:cNvSpPr txBox="1">
            <a:spLocks/>
          </p:cNvSpPr>
          <p:nvPr userDrawn="1"/>
        </p:nvSpPr>
        <p:spPr>
          <a:xfrm>
            <a:off x="230084" y="6332948"/>
            <a:ext cx="2507634" cy="399405"/>
          </a:xfrm>
          <a:prstGeom prst="rect">
            <a:avLst/>
          </a:prstGeom>
        </p:spPr>
        <p:txBody>
          <a:bodyPr vert="horz" wrap="square" lIns="91440" tIns="45720" rIns="91440" bIns="45720" rtlCol="0" anchor="ctr">
            <a:spAutoFit/>
          </a:bodyPr>
          <a:lstStyle>
            <a:lvl1pPr algn="l" defTabSz="914400" rtl="0" eaLnBrk="1" latinLnBrk="0" hangingPunct="1">
              <a:lnSpc>
                <a:spcPts val="4580"/>
              </a:lnSpc>
              <a:spcBef>
                <a:spcPct val="0"/>
              </a:spcBef>
              <a:buNone/>
              <a:defRPr sz="3300" b="0" i="0" kern="1200">
                <a:solidFill>
                  <a:schemeClr val="tx1"/>
                </a:solidFill>
                <a:latin typeface="Lucida Sans" panose="020B0602030504020204" pitchFamily="34" charset="77"/>
                <a:ea typeface="+mj-ea"/>
                <a:cs typeface="+mj-cs"/>
              </a:defRPr>
            </a:lvl1pPr>
          </a:lstStyle>
          <a:p>
            <a:pPr lvl="0" algn="l">
              <a:lnSpc>
                <a:spcPts val="2580"/>
              </a:lnSpc>
            </a:pPr>
            <a:r>
              <a:rPr lang="fi-FI" sz="2000" noProof="0" dirty="0">
                <a:solidFill>
                  <a:schemeClr val="tx1"/>
                </a:solidFill>
              </a:rPr>
              <a:t>www.motiva.fi</a:t>
            </a:r>
          </a:p>
        </p:txBody>
      </p:sp>
      <p:sp>
        <p:nvSpPr>
          <p:cNvPr id="28" name="Title 1">
            <a:extLst>
              <a:ext uri="{FF2B5EF4-FFF2-40B4-BE49-F238E27FC236}">
                <a16:creationId xmlns:a16="http://schemas.microsoft.com/office/drawing/2014/main" id="{59444AC9-A770-0042-B39E-58C898FCB4D9}"/>
              </a:ext>
            </a:extLst>
          </p:cNvPr>
          <p:cNvSpPr>
            <a:spLocks noGrp="1"/>
          </p:cNvSpPr>
          <p:nvPr>
            <p:ph type="title" hasCustomPrompt="1"/>
          </p:nvPr>
        </p:nvSpPr>
        <p:spPr>
          <a:xfrm>
            <a:off x="2608575" y="1279800"/>
            <a:ext cx="6974849" cy="1257783"/>
          </a:xfrm>
        </p:spPr>
        <p:txBody>
          <a:bodyPr anchor="ctr">
            <a:normAutofit/>
          </a:bodyPr>
          <a:lstStyle>
            <a:lvl1pPr>
              <a:defRPr sz="4400" b="1" i="0">
                <a:solidFill>
                  <a:schemeClr val="tx1"/>
                </a:solidFill>
                <a:latin typeface="+mn-lt"/>
              </a:defRPr>
            </a:lvl1pPr>
          </a:lstStyle>
          <a:p>
            <a:r>
              <a:rPr lang="en-GB" dirty="0" err="1"/>
              <a:t>Napsauta</a:t>
            </a:r>
            <a:r>
              <a:rPr lang="en-GB" dirty="0"/>
              <a:t> </a:t>
            </a:r>
            <a:r>
              <a:rPr lang="en-GB" dirty="0" err="1"/>
              <a:t>välisivun</a:t>
            </a:r>
            <a:r>
              <a:rPr lang="en-GB" dirty="0"/>
              <a:t> </a:t>
            </a:r>
            <a:br>
              <a:rPr lang="en-GB" dirty="0"/>
            </a:br>
            <a:r>
              <a:rPr lang="en-GB" dirty="0" err="1"/>
              <a:t>otsikko</a:t>
            </a:r>
            <a:r>
              <a:rPr lang="en-GB" dirty="0"/>
              <a:t> </a:t>
            </a:r>
            <a:r>
              <a:rPr lang="en-GB" dirty="0" err="1"/>
              <a:t>tähän</a:t>
            </a:r>
            <a:endParaRPr lang="en-FI" dirty="0"/>
          </a:p>
        </p:txBody>
      </p:sp>
      <p:sp>
        <p:nvSpPr>
          <p:cNvPr id="16" name="Date Placeholder 3">
            <a:extLst>
              <a:ext uri="{FF2B5EF4-FFF2-40B4-BE49-F238E27FC236}">
                <a16:creationId xmlns:a16="http://schemas.microsoft.com/office/drawing/2014/main" id="{90E6ADFF-4AB4-EB48-9B01-D6D45427D8C0}"/>
              </a:ext>
            </a:extLst>
          </p:cNvPr>
          <p:cNvSpPr>
            <a:spLocks noGrp="1"/>
          </p:cNvSpPr>
          <p:nvPr>
            <p:ph type="dt" sz="half" idx="10"/>
          </p:nvPr>
        </p:nvSpPr>
        <p:spPr>
          <a:xfrm>
            <a:off x="2737718" y="6421391"/>
            <a:ext cx="1690564" cy="365125"/>
          </a:xfrm>
          <a:prstGeom prst="rect">
            <a:avLst/>
          </a:prstGeom>
        </p:spPr>
        <p:txBody>
          <a:bodyPr/>
          <a:lstStyle>
            <a:lvl1pPr algn="r">
              <a:defRPr sz="1400">
                <a:solidFill>
                  <a:schemeClr val="bg1"/>
                </a:solidFill>
              </a:defRPr>
            </a:lvl1pPr>
          </a:lstStyle>
          <a:p>
            <a:fld id="{ADC4BC34-7C65-460F-A7FE-1791235B1E9A}" type="datetime1">
              <a:rPr lang="fi-FI" smtClean="0"/>
              <a:t>11.1.2023</a:t>
            </a:fld>
            <a:endParaRPr lang="en-FI"/>
          </a:p>
        </p:txBody>
      </p:sp>
      <p:sp>
        <p:nvSpPr>
          <p:cNvPr id="17" name="Footer Placeholder 4">
            <a:extLst>
              <a:ext uri="{FF2B5EF4-FFF2-40B4-BE49-F238E27FC236}">
                <a16:creationId xmlns:a16="http://schemas.microsoft.com/office/drawing/2014/main" id="{14F45014-0F91-9A4D-B28F-2CB1B9BC8FDD}"/>
              </a:ext>
            </a:extLst>
          </p:cNvPr>
          <p:cNvSpPr>
            <a:spLocks noGrp="1"/>
          </p:cNvSpPr>
          <p:nvPr>
            <p:ph type="ftr" sz="quarter" idx="11"/>
          </p:nvPr>
        </p:nvSpPr>
        <p:spPr>
          <a:xfrm>
            <a:off x="4598222" y="6414442"/>
            <a:ext cx="6511852" cy="365125"/>
          </a:xfrm>
          <a:prstGeom prst="rect">
            <a:avLst/>
          </a:prstGeom>
        </p:spPr>
        <p:txBody>
          <a:bodyPr/>
          <a:lstStyle>
            <a:lvl1pPr>
              <a:defRPr sz="1400">
                <a:solidFill>
                  <a:schemeClr val="bg1"/>
                </a:solidFill>
              </a:defRPr>
            </a:lvl1pPr>
          </a:lstStyle>
          <a:p>
            <a:r>
              <a:rPr lang="fi-FI" noProof="0"/>
              <a:t>Onko energiaa? Energiansäästö auttaa kaikkia</a:t>
            </a:r>
          </a:p>
        </p:txBody>
      </p:sp>
      <p:pic>
        <p:nvPicPr>
          <p:cNvPr id="4" name="Picture 3" descr="A picture containing background pattern&#10;&#10;Description automatically generated">
            <a:extLst>
              <a:ext uri="{FF2B5EF4-FFF2-40B4-BE49-F238E27FC236}">
                <a16:creationId xmlns:a16="http://schemas.microsoft.com/office/drawing/2014/main" id="{E878160D-5CD1-B802-DE86-35754EDCD6A3}"/>
              </a:ext>
            </a:extLst>
          </p:cNvPr>
          <p:cNvPicPr>
            <a:picLocks noChangeAspect="1"/>
          </p:cNvPicPr>
          <p:nvPr userDrawn="1"/>
        </p:nvPicPr>
        <p:blipFill rotWithShape="1">
          <a:blip r:embed="rId3"/>
          <a:srcRect l="27002" r="27845" b="67632"/>
          <a:stretch/>
        </p:blipFill>
        <p:spPr>
          <a:xfrm>
            <a:off x="0" y="365760"/>
            <a:ext cx="12192000" cy="5380319"/>
          </a:xfrm>
          <a:prstGeom prst="rect">
            <a:avLst/>
          </a:prstGeom>
        </p:spPr>
      </p:pic>
      <p:pic>
        <p:nvPicPr>
          <p:cNvPr id="3" name="Picture 2" descr="Graphical user interface, application&#10;&#10;Description automatically generated">
            <a:extLst>
              <a:ext uri="{FF2B5EF4-FFF2-40B4-BE49-F238E27FC236}">
                <a16:creationId xmlns:a16="http://schemas.microsoft.com/office/drawing/2014/main" id="{D6F1A963-EBC4-753B-148B-A4992196B829}"/>
              </a:ext>
            </a:extLst>
          </p:cNvPr>
          <p:cNvPicPr>
            <a:picLocks noChangeAspect="1"/>
          </p:cNvPicPr>
          <p:nvPr userDrawn="1"/>
        </p:nvPicPr>
        <p:blipFill>
          <a:blip r:embed="rId4"/>
          <a:stretch>
            <a:fillRect/>
          </a:stretch>
        </p:blipFill>
        <p:spPr>
          <a:xfrm>
            <a:off x="5723643" y="5464851"/>
            <a:ext cx="3007987" cy="956540"/>
          </a:xfrm>
          <a:prstGeom prst="rect">
            <a:avLst/>
          </a:prstGeom>
        </p:spPr>
      </p:pic>
    </p:spTree>
    <p:extLst>
      <p:ext uri="{BB962C8B-B14F-4D97-AF65-F5344CB8AC3E}">
        <p14:creationId xmlns:p14="http://schemas.microsoft.com/office/powerpoint/2010/main" val="58349594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2 kansi_d">
    <p:spTree>
      <p:nvGrpSpPr>
        <p:cNvPr id="1" name=""/>
        <p:cNvGrpSpPr/>
        <p:nvPr/>
      </p:nvGrpSpPr>
      <p:grpSpPr>
        <a:xfrm>
          <a:off x="0" y="0"/>
          <a:ext cx="0" cy="0"/>
          <a:chOff x="0" y="0"/>
          <a:chExt cx="0" cy="0"/>
        </a:xfrm>
      </p:grpSpPr>
      <p:pic>
        <p:nvPicPr>
          <p:cNvPr id="6" name="Picture 5" descr="Background pattern&#10;&#10;Description automatically generated">
            <a:extLst>
              <a:ext uri="{FF2B5EF4-FFF2-40B4-BE49-F238E27FC236}">
                <a16:creationId xmlns:a16="http://schemas.microsoft.com/office/drawing/2014/main" id="{8FAA1E96-F573-933D-5D20-3DF2FE90EAC1}"/>
              </a:ext>
            </a:extLst>
          </p:cNvPr>
          <p:cNvPicPr>
            <a:picLocks noChangeAspect="1"/>
          </p:cNvPicPr>
          <p:nvPr userDrawn="1"/>
        </p:nvPicPr>
        <p:blipFill rotWithShape="1">
          <a:blip r:embed="rId2"/>
          <a:srcRect r="27859"/>
          <a:stretch/>
        </p:blipFill>
        <p:spPr>
          <a:xfrm>
            <a:off x="0" y="0"/>
            <a:ext cx="4947385" cy="6858000"/>
          </a:xfrm>
          <a:prstGeom prst="rect">
            <a:avLst/>
          </a:prstGeom>
        </p:spPr>
      </p:pic>
      <p:sp>
        <p:nvSpPr>
          <p:cNvPr id="25" name="Title 9">
            <a:extLst>
              <a:ext uri="{FF2B5EF4-FFF2-40B4-BE49-F238E27FC236}">
                <a16:creationId xmlns:a16="http://schemas.microsoft.com/office/drawing/2014/main" id="{1EEE4897-0ABA-ED4D-8D19-DE915657BEAB}"/>
              </a:ext>
            </a:extLst>
          </p:cNvPr>
          <p:cNvSpPr txBox="1">
            <a:spLocks/>
          </p:cNvSpPr>
          <p:nvPr userDrawn="1"/>
        </p:nvSpPr>
        <p:spPr>
          <a:xfrm>
            <a:off x="230084" y="6332948"/>
            <a:ext cx="2507634" cy="399405"/>
          </a:xfrm>
          <a:prstGeom prst="rect">
            <a:avLst/>
          </a:prstGeom>
        </p:spPr>
        <p:txBody>
          <a:bodyPr vert="horz" wrap="square" lIns="91440" tIns="45720" rIns="91440" bIns="45720" rtlCol="0" anchor="ctr">
            <a:spAutoFit/>
          </a:bodyPr>
          <a:lstStyle>
            <a:lvl1pPr algn="l" defTabSz="914400" rtl="0" eaLnBrk="1" latinLnBrk="0" hangingPunct="1">
              <a:lnSpc>
                <a:spcPts val="4580"/>
              </a:lnSpc>
              <a:spcBef>
                <a:spcPct val="0"/>
              </a:spcBef>
              <a:buNone/>
              <a:defRPr sz="3300" b="0" i="0" kern="1200">
                <a:solidFill>
                  <a:schemeClr val="tx1"/>
                </a:solidFill>
                <a:latin typeface="Lucida Sans" panose="020B0602030504020204" pitchFamily="34" charset="77"/>
                <a:ea typeface="+mj-ea"/>
                <a:cs typeface="+mj-cs"/>
              </a:defRPr>
            </a:lvl1pPr>
          </a:lstStyle>
          <a:p>
            <a:pPr lvl="0" algn="l">
              <a:lnSpc>
                <a:spcPts val="2580"/>
              </a:lnSpc>
            </a:pPr>
            <a:r>
              <a:rPr lang="fi-FI" sz="2000" dirty="0">
                <a:solidFill>
                  <a:schemeClr val="tx1"/>
                </a:solidFill>
              </a:rPr>
              <a:t>www.motiva.fi</a:t>
            </a:r>
          </a:p>
        </p:txBody>
      </p:sp>
      <p:sp>
        <p:nvSpPr>
          <p:cNvPr id="28" name="Title 1">
            <a:extLst>
              <a:ext uri="{FF2B5EF4-FFF2-40B4-BE49-F238E27FC236}">
                <a16:creationId xmlns:a16="http://schemas.microsoft.com/office/drawing/2014/main" id="{59444AC9-A770-0042-B39E-58C898FCB4D9}"/>
              </a:ext>
            </a:extLst>
          </p:cNvPr>
          <p:cNvSpPr>
            <a:spLocks noGrp="1"/>
          </p:cNvSpPr>
          <p:nvPr>
            <p:ph type="title" hasCustomPrompt="1"/>
          </p:nvPr>
        </p:nvSpPr>
        <p:spPr>
          <a:xfrm>
            <a:off x="4571991" y="1633923"/>
            <a:ext cx="7013303" cy="1235111"/>
          </a:xfrm>
        </p:spPr>
        <p:txBody>
          <a:bodyPr anchor="ctr">
            <a:normAutofit/>
          </a:bodyPr>
          <a:lstStyle>
            <a:lvl1pPr>
              <a:defRPr sz="4400" b="1" i="0" spc="-200" baseline="0">
                <a:solidFill>
                  <a:schemeClr val="tx2"/>
                </a:solidFill>
                <a:latin typeface="+mn-lt"/>
              </a:defRPr>
            </a:lvl1pPr>
          </a:lstStyle>
          <a:p>
            <a:r>
              <a:rPr lang="en-GB" dirty="0" err="1"/>
              <a:t>Napsauta</a:t>
            </a:r>
            <a:r>
              <a:rPr lang="en-GB" dirty="0"/>
              <a:t> </a:t>
            </a:r>
            <a:r>
              <a:rPr lang="en-GB" dirty="0" err="1"/>
              <a:t>välisivun</a:t>
            </a:r>
            <a:r>
              <a:rPr lang="en-GB" dirty="0"/>
              <a:t> </a:t>
            </a:r>
            <a:br>
              <a:rPr lang="en-GB" dirty="0"/>
            </a:br>
            <a:r>
              <a:rPr lang="en-GB" dirty="0" err="1"/>
              <a:t>otsikko</a:t>
            </a:r>
            <a:r>
              <a:rPr lang="en-GB" dirty="0"/>
              <a:t> </a:t>
            </a:r>
            <a:r>
              <a:rPr lang="en-GB" dirty="0" err="1"/>
              <a:t>tähän</a:t>
            </a:r>
            <a:endParaRPr lang="en-FI" dirty="0"/>
          </a:p>
        </p:txBody>
      </p:sp>
      <p:sp>
        <p:nvSpPr>
          <p:cNvPr id="17" name="Date Placeholder 3">
            <a:extLst>
              <a:ext uri="{FF2B5EF4-FFF2-40B4-BE49-F238E27FC236}">
                <a16:creationId xmlns:a16="http://schemas.microsoft.com/office/drawing/2014/main" id="{B0563ACC-3BA1-2D46-87F3-1D30B5E843BC}"/>
              </a:ext>
            </a:extLst>
          </p:cNvPr>
          <p:cNvSpPr>
            <a:spLocks noGrp="1"/>
          </p:cNvSpPr>
          <p:nvPr>
            <p:ph type="dt" sz="half" idx="10"/>
          </p:nvPr>
        </p:nvSpPr>
        <p:spPr>
          <a:xfrm>
            <a:off x="2298032" y="6421391"/>
            <a:ext cx="2130250" cy="365125"/>
          </a:xfrm>
          <a:prstGeom prst="rect">
            <a:avLst/>
          </a:prstGeom>
        </p:spPr>
        <p:txBody>
          <a:bodyPr/>
          <a:lstStyle>
            <a:lvl1pPr algn="r">
              <a:defRPr sz="1400">
                <a:solidFill>
                  <a:schemeClr val="bg1"/>
                </a:solidFill>
              </a:defRPr>
            </a:lvl1pPr>
          </a:lstStyle>
          <a:p>
            <a:fld id="{3F456541-FAF5-4DE0-906E-C1117915A417}" type="datetime1">
              <a:rPr lang="fi-FI" smtClean="0"/>
              <a:t>11.1.2023</a:t>
            </a:fld>
            <a:endParaRPr lang="en-FI" dirty="0"/>
          </a:p>
        </p:txBody>
      </p:sp>
      <p:sp>
        <p:nvSpPr>
          <p:cNvPr id="27" name="Footer Placeholder 4">
            <a:extLst>
              <a:ext uri="{FF2B5EF4-FFF2-40B4-BE49-F238E27FC236}">
                <a16:creationId xmlns:a16="http://schemas.microsoft.com/office/drawing/2014/main" id="{8006B228-EDE7-4D48-B43F-9CFCFCF91BEA}"/>
              </a:ext>
            </a:extLst>
          </p:cNvPr>
          <p:cNvSpPr>
            <a:spLocks noGrp="1"/>
          </p:cNvSpPr>
          <p:nvPr>
            <p:ph type="ftr" sz="quarter" idx="11"/>
          </p:nvPr>
        </p:nvSpPr>
        <p:spPr>
          <a:xfrm>
            <a:off x="4598222" y="6414442"/>
            <a:ext cx="6511852" cy="365125"/>
          </a:xfrm>
          <a:prstGeom prst="rect">
            <a:avLst/>
          </a:prstGeom>
        </p:spPr>
        <p:txBody>
          <a:bodyPr/>
          <a:lstStyle>
            <a:lvl1pPr>
              <a:defRPr sz="1400">
                <a:solidFill>
                  <a:schemeClr val="tx2"/>
                </a:solidFill>
              </a:defRPr>
            </a:lvl1pPr>
          </a:lstStyle>
          <a:p>
            <a:r>
              <a:rPr lang="fi-FI"/>
              <a:t>Onko energiaa? Energiansäästö auttaa kaikkia</a:t>
            </a:r>
            <a:endParaRPr lang="en-FI"/>
          </a:p>
        </p:txBody>
      </p:sp>
      <p:sp>
        <p:nvSpPr>
          <p:cNvPr id="3" name="Tekstin paikkamerkki 2">
            <a:extLst>
              <a:ext uri="{FF2B5EF4-FFF2-40B4-BE49-F238E27FC236}">
                <a16:creationId xmlns:a16="http://schemas.microsoft.com/office/drawing/2014/main" id="{DFD0B06F-7453-47BF-8495-200DBFFC7F37}"/>
              </a:ext>
            </a:extLst>
          </p:cNvPr>
          <p:cNvSpPr>
            <a:spLocks noGrp="1"/>
          </p:cNvSpPr>
          <p:nvPr>
            <p:ph type="body" sz="quarter" idx="12" hasCustomPrompt="1"/>
          </p:nvPr>
        </p:nvSpPr>
        <p:spPr>
          <a:xfrm>
            <a:off x="4572000" y="2869034"/>
            <a:ext cx="7013575" cy="1678408"/>
          </a:xfrm>
        </p:spPr>
        <p:txBody>
          <a:bodyPr/>
          <a:lstStyle>
            <a:lvl1pPr marL="0" indent="0" algn="ctr">
              <a:buNone/>
              <a:defRPr sz="2400" b="0" cap="all" baseline="0">
                <a:solidFill>
                  <a:schemeClr val="bg1">
                    <a:lumMod val="50000"/>
                  </a:schemeClr>
                </a:solidFill>
              </a:defRPr>
            </a:lvl1pPr>
          </a:lstStyle>
          <a:p>
            <a:pPr lvl="0"/>
            <a:r>
              <a:rPr lang="fi-FI" dirty="0"/>
              <a:t>Napsauta esityksen </a:t>
            </a:r>
            <a:br>
              <a:rPr lang="fi-FI" dirty="0"/>
            </a:br>
            <a:r>
              <a:rPr lang="fi-FI" dirty="0"/>
              <a:t>alaotsikko tähän</a:t>
            </a:r>
          </a:p>
          <a:p>
            <a:pPr lvl="0"/>
            <a:endParaRPr lang="fi-FI" dirty="0"/>
          </a:p>
          <a:p>
            <a:pPr lvl="0"/>
            <a:endParaRPr lang="fi-FI" dirty="0"/>
          </a:p>
        </p:txBody>
      </p:sp>
    </p:spTree>
    <p:extLst>
      <p:ext uri="{BB962C8B-B14F-4D97-AF65-F5344CB8AC3E}">
        <p14:creationId xmlns:p14="http://schemas.microsoft.com/office/powerpoint/2010/main" val="290494492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Kuva_vasen_nuolitausta">
    <p:spTree>
      <p:nvGrpSpPr>
        <p:cNvPr id="1" name=""/>
        <p:cNvGrpSpPr/>
        <p:nvPr/>
      </p:nvGrpSpPr>
      <p:grpSpPr>
        <a:xfrm>
          <a:off x="0" y="0"/>
          <a:ext cx="0" cy="0"/>
          <a:chOff x="0" y="0"/>
          <a:chExt cx="0" cy="0"/>
        </a:xfrm>
      </p:grpSpPr>
      <p:pic>
        <p:nvPicPr>
          <p:cNvPr id="8" name="Picture 7" descr="A picture containing silhouette&#10;&#10;Description automatically generated">
            <a:extLst>
              <a:ext uri="{FF2B5EF4-FFF2-40B4-BE49-F238E27FC236}">
                <a16:creationId xmlns:a16="http://schemas.microsoft.com/office/drawing/2014/main" id="{E966D8BE-E30A-3274-6555-72CBB7DB22FF}"/>
              </a:ext>
            </a:extLst>
          </p:cNvPr>
          <p:cNvPicPr>
            <a:picLocks noChangeAspect="1"/>
          </p:cNvPicPr>
          <p:nvPr userDrawn="1"/>
        </p:nvPicPr>
        <p:blipFill rotWithShape="1">
          <a:blip r:embed="rId2"/>
          <a:srcRect l="-640" t="31876" r="640" b="44766"/>
          <a:stretch/>
        </p:blipFill>
        <p:spPr>
          <a:xfrm>
            <a:off x="2582601" y="4466122"/>
            <a:ext cx="10529236" cy="2459346"/>
          </a:xfrm>
          <a:prstGeom prst="rect">
            <a:avLst/>
          </a:prstGeom>
        </p:spPr>
      </p:pic>
      <p:sp>
        <p:nvSpPr>
          <p:cNvPr id="5" name="Content Placeholder 4">
            <a:extLst>
              <a:ext uri="{FF2B5EF4-FFF2-40B4-BE49-F238E27FC236}">
                <a16:creationId xmlns:a16="http://schemas.microsoft.com/office/drawing/2014/main" id="{690D5808-1021-694B-ADF6-BE1DC77C8CEB}"/>
              </a:ext>
            </a:extLst>
          </p:cNvPr>
          <p:cNvSpPr>
            <a:spLocks noGrp="1"/>
          </p:cNvSpPr>
          <p:nvPr>
            <p:ph sz="quarter" idx="10" hasCustomPrompt="1"/>
          </p:nvPr>
        </p:nvSpPr>
        <p:spPr>
          <a:xfrm>
            <a:off x="0" y="0"/>
            <a:ext cx="5388429" cy="6858000"/>
          </a:xfrm>
        </p:spPr>
        <p:txBody>
          <a:bodyPr anchor="ctr"/>
          <a:lstStyle>
            <a:lvl1pPr algn="l">
              <a:defRPr/>
            </a:lvl1pPr>
          </a:lstStyle>
          <a:p>
            <a:pPr lvl="0"/>
            <a:r>
              <a:rPr lang="en-GB" dirty="0"/>
              <a:t>Kuva </a:t>
            </a:r>
            <a:r>
              <a:rPr lang="en-GB" dirty="0" err="1"/>
              <a:t>tähän</a:t>
            </a:r>
            <a:endParaRPr lang="en-FI" dirty="0"/>
          </a:p>
        </p:txBody>
      </p:sp>
      <p:sp>
        <p:nvSpPr>
          <p:cNvPr id="2" name="Title 1">
            <a:extLst>
              <a:ext uri="{FF2B5EF4-FFF2-40B4-BE49-F238E27FC236}">
                <a16:creationId xmlns:a16="http://schemas.microsoft.com/office/drawing/2014/main" id="{DF491644-2048-2147-8FFC-6BFF1BF0CF0B}"/>
              </a:ext>
            </a:extLst>
          </p:cNvPr>
          <p:cNvSpPr>
            <a:spLocks noGrp="1"/>
          </p:cNvSpPr>
          <p:nvPr>
            <p:ph type="title" hasCustomPrompt="1"/>
          </p:nvPr>
        </p:nvSpPr>
        <p:spPr>
          <a:xfrm>
            <a:off x="5560835" y="365125"/>
            <a:ext cx="6186516" cy="761031"/>
          </a:xfrm>
        </p:spPr>
        <p:txBody>
          <a:bodyPr/>
          <a:lstStyle>
            <a:lvl1pPr>
              <a:defRPr b="1" i="0" baseline="0">
                <a:latin typeface="+mj-lt"/>
              </a:defRPr>
            </a:lvl1pPr>
          </a:lstStyle>
          <a:p>
            <a:r>
              <a:rPr lang="fi-FI" dirty="0"/>
              <a:t>Muokkaa </a:t>
            </a:r>
            <a:br>
              <a:rPr lang="fi-FI" dirty="0"/>
            </a:br>
            <a:r>
              <a:rPr lang="fi-FI" dirty="0"/>
              <a:t>napsauttamalla</a:t>
            </a:r>
            <a:endParaRPr lang="en-FI" dirty="0"/>
          </a:p>
        </p:txBody>
      </p:sp>
      <p:sp>
        <p:nvSpPr>
          <p:cNvPr id="3" name="Content Placeholder 2">
            <a:extLst>
              <a:ext uri="{FF2B5EF4-FFF2-40B4-BE49-F238E27FC236}">
                <a16:creationId xmlns:a16="http://schemas.microsoft.com/office/drawing/2014/main" id="{16262977-EE00-D046-9B45-27EEB5B20FA6}"/>
              </a:ext>
            </a:extLst>
          </p:cNvPr>
          <p:cNvSpPr>
            <a:spLocks noGrp="1"/>
          </p:cNvSpPr>
          <p:nvPr>
            <p:ph idx="1" hasCustomPrompt="1"/>
          </p:nvPr>
        </p:nvSpPr>
        <p:spPr>
          <a:xfrm>
            <a:off x="5560835" y="1808329"/>
            <a:ext cx="6186516" cy="424732"/>
          </a:xfrm>
        </p:spPr>
        <p:txBody>
          <a:bodyPr/>
          <a:lstStyle>
            <a:lvl1pPr>
              <a:defRPr b="0" i="0">
                <a:latin typeface="+mj-lt"/>
              </a:defRPr>
            </a:lvl1pPr>
            <a:lvl2pPr>
              <a:defRPr b="0" i="0">
                <a:latin typeface="+mj-lt"/>
              </a:defRPr>
            </a:lvl2pPr>
            <a:lvl3pPr>
              <a:defRPr b="0" i="0">
                <a:latin typeface="Lucida Sans" panose="020B0602030504020204" pitchFamily="34" charset="77"/>
              </a:defRPr>
            </a:lvl3pPr>
            <a:lvl4pPr>
              <a:defRPr b="0" i="0">
                <a:latin typeface="Lucida Sans" panose="020B0602030504020204" pitchFamily="34" charset="77"/>
              </a:defRPr>
            </a:lvl4pPr>
            <a:lvl5pPr>
              <a:defRPr b="0" i="0">
                <a:latin typeface="Lucida Sans" panose="020B0602030504020204" pitchFamily="34" charset="77"/>
              </a:defRPr>
            </a:lvl5pPr>
          </a:lstStyle>
          <a:p>
            <a:pPr lvl="0"/>
            <a:r>
              <a:rPr lang="fi-FI" dirty="0"/>
              <a:t>Muokkaa tekstin perustyylejä napsauttamalla</a:t>
            </a:r>
          </a:p>
        </p:txBody>
      </p:sp>
      <p:sp>
        <p:nvSpPr>
          <p:cNvPr id="9" name="Date Placeholder 3">
            <a:extLst>
              <a:ext uri="{FF2B5EF4-FFF2-40B4-BE49-F238E27FC236}">
                <a16:creationId xmlns:a16="http://schemas.microsoft.com/office/drawing/2014/main" id="{FAC4A904-52C4-3547-9D7D-710EAD39122D}"/>
              </a:ext>
            </a:extLst>
          </p:cNvPr>
          <p:cNvSpPr>
            <a:spLocks noGrp="1"/>
          </p:cNvSpPr>
          <p:nvPr>
            <p:ph type="dt" sz="half" idx="2"/>
          </p:nvPr>
        </p:nvSpPr>
        <p:spPr>
          <a:xfrm>
            <a:off x="1453104" y="6373193"/>
            <a:ext cx="1129497" cy="365125"/>
          </a:xfrm>
          <a:prstGeom prst="rect">
            <a:avLst/>
          </a:prstGeom>
        </p:spPr>
        <p:txBody>
          <a:bodyPr/>
          <a:lstStyle>
            <a:lvl1pPr>
              <a:defRPr sz="1200">
                <a:solidFill>
                  <a:schemeClr val="bg1"/>
                </a:solidFill>
                <a:latin typeface="Lucida Sans" panose="020B0602030504020204" pitchFamily="34" charset="77"/>
              </a:defRPr>
            </a:lvl1pPr>
          </a:lstStyle>
          <a:p>
            <a:fld id="{1DB65011-FF68-4C33-AB9C-49231C00DA4C}" type="datetime1">
              <a:rPr lang="fi-FI" smtClean="0"/>
              <a:t>11.1.2023</a:t>
            </a:fld>
            <a:endParaRPr lang="en-FI"/>
          </a:p>
        </p:txBody>
      </p:sp>
      <p:sp>
        <p:nvSpPr>
          <p:cNvPr id="10" name="Footer Placeholder 4">
            <a:extLst>
              <a:ext uri="{FF2B5EF4-FFF2-40B4-BE49-F238E27FC236}">
                <a16:creationId xmlns:a16="http://schemas.microsoft.com/office/drawing/2014/main" id="{11D671F3-96F1-0845-B181-1B1DA18BAAC5}"/>
              </a:ext>
            </a:extLst>
          </p:cNvPr>
          <p:cNvSpPr>
            <a:spLocks noGrp="1"/>
          </p:cNvSpPr>
          <p:nvPr>
            <p:ph type="ftr" sz="quarter" idx="3"/>
          </p:nvPr>
        </p:nvSpPr>
        <p:spPr>
          <a:xfrm>
            <a:off x="5560835" y="6373193"/>
            <a:ext cx="4380334" cy="365125"/>
          </a:xfrm>
          <a:prstGeom prst="rect">
            <a:avLst/>
          </a:prstGeom>
        </p:spPr>
        <p:txBody>
          <a:bodyPr/>
          <a:lstStyle>
            <a:lvl1pPr>
              <a:defRPr sz="1200">
                <a:latin typeface="Lucida Sans" panose="020B0602030504020204" pitchFamily="34" charset="77"/>
              </a:defRPr>
            </a:lvl1pPr>
          </a:lstStyle>
          <a:p>
            <a:r>
              <a:rPr lang="fi-FI"/>
              <a:t>Onko energiaa? Energiansäästö auttaa kaikkia</a:t>
            </a:r>
            <a:endParaRPr lang="en-FI"/>
          </a:p>
        </p:txBody>
      </p:sp>
      <p:sp>
        <p:nvSpPr>
          <p:cNvPr id="11" name="Slide Number Placeholder 5">
            <a:extLst>
              <a:ext uri="{FF2B5EF4-FFF2-40B4-BE49-F238E27FC236}">
                <a16:creationId xmlns:a16="http://schemas.microsoft.com/office/drawing/2014/main" id="{0B5A9455-6B21-DE46-9E7D-F2ED8E09FDBF}"/>
              </a:ext>
            </a:extLst>
          </p:cNvPr>
          <p:cNvSpPr>
            <a:spLocks noGrp="1"/>
          </p:cNvSpPr>
          <p:nvPr>
            <p:ph type="sldNum" sz="quarter" idx="4"/>
          </p:nvPr>
        </p:nvSpPr>
        <p:spPr>
          <a:xfrm>
            <a:off x="838200" y="6373193"/>
            <a:ext cx="607070" cy="365125"/>
          </a:xfrm>
          <a:prstGeom prst="rect">
            <a:avLst/>
          </a:prstGeom>
        </p:spPr>
        <p:txBody>
          <a:bodyPr/>
          <a:lstStyle>
            <a:lvl1pPr>
              <a:defRPr sz="1200">
                <a:solidFill>
                  <a:schemeClr val="bg1"/>
                </a:solidFill>
                <a:latin typeface="Lucida Sans" panose="020B0602030504020204" pitchFamily="34" charset="77"/>
              </a:defRPr>
            </a:lvl1pPr>
          </a:lstStyle>
          <a:p>
            <a:fld id="{BFF9DCD0-3869-094B-9C9B-6235A2A96309}" type="slidenum">
              <a:rPr lang="en-FI" smtClean="0"/>
              <a:pPr/>
              <a:t>‹#›</a:t>
            </a:fld>
            <a:endParaRPr lang="en-FI"/>
          </a:p>
        </p:txBody>
      </p:sp>
    </p:spTree>
    <p:extLst>
      <p:ext uri="{BB962C8B-B14F-4D97-AF65-F5344CB8AC3E}">
        <p14:creationId xmlns:p14="http://schemas.microsoft.com/office/powerpoint/2010/main" val="82296802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2_palstaa_bulle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491644-2048-2147-8FFC-6BFF1BF0CF0B}"/>
              </a:ext>
            </a:extLst>
          </p:cNvPr>
          <p:cNvSpPr>
            <a:spLocks noGrp="1"/>
          </p:cNvSpPr>
          <p:nvPr>
            <p:ph type="title" hasCustomPrompt="1"/>
          </p:nvPr>
        </p:nvSpPr>
        <p:spPr>
          <a:xfrm>
            <a:off x="838199" y="365126"/>
            <a:ext cx="10848373" cy="433771"/>
          </a:xfrm>
        </p:spPr>
        <p:txBody>
          <a:bodyPr/>
          <a:lstStyle>
            <a:lvl1pPr>
              <a:defRPr b="1" i="0" spc="-100" baseline="0">
                <a:latin typeface="Calibri" panose="020F0502020204030204" pitchFamily="34" charset="0"/>
                <a:cs typeface="Calibri" panose="020F0502020204030204" pitchFamily="34" charset="0"/>
              </a:defRPr>
            </a:lvl1pPr>
          </a:lstStyle>
          <a:p>
            <a:r>
              <a:rPr lang="fi-FI" dirty="0"/>
              <a:t>Muokkaa napsauttamalla</a:t>
            </a:r>
            <a:endParaRPr lang="en-FI" dirty="0"/>
          </a:p>
        </p:txBody>
      </p:sp>
      <p:sp>
        <p:nvSpPr>
          <p:cNvPr id="3" name="Content Placeholder 2">
            <a:extLst>
              <a:ext uri="{FF2B5EF4-FFF2-40B4-BE49-F238E27FC236}">
                <a16:creationId xmlns:a16="http://schemas.microsoft.com/office/drawing/2014/main" id="{16262977-EE00-D046-9B45-27EEB5B20FA6}"/>
              </a:ext>
            </a:extLst>
          </p:cNvPr>
          <p:cNvSpPr>
            <a:spLocks noGrp="1"/>
          </p:cNvSpPr>
          <p:nvPr>
            <p:ph idx="1" hasCustomPrompt="1"/>
          </p:nvPr>
        </p:nvSpPr>
        <p:spPr>
          <a:xfrm>
            <a:off x="838201" y="1825625"/>
            <a:ext cx="5257800" cy="757130"/>
          </a:xfrm>
        </p:spPr>
        <p:txBody>
          <a:bodyPr/>
          <a:lstStyle>
            <a:lvl1pPr marL="136525" indent="-136525">
              <a:buFont typeface="Wingdings" panose="05000000000000000000" pitchFamily="2" charset="2"/>
              <a:buChar char="§"/>
              <a:tabLst/>
              <a:defRPr b="0" i="0">
                <a:latin typeface="Calibri" panose="020F0502020204030204" pitchFamily="34" charset="0"/>
                <a:cs typeface="Calibri" panose="020F0502020204030204" pitchFamily="34" charset="0"/>
              </a:defRPr>
            </a:lvl1pPr>
            <a:lvl2pPr marL="273050" indent="-136525">
              <a:tabLst/>
              <a:defRPr b="0" i="0">
                <a:latin typeface="Lucida Sans" panose="020B0602030504020204" pitchFamily="34" charset="77"/>
              </a:defRPr>
            </a:lvl2pPr>
            <a:lvl3pPr marL="365125" indent="-92075">
              <a:tabLst/>
              <a:defRPr b="0" i="0">
                <a:latin typeface="Lucida Sans" panose="020B0602030504020204" pitchFamily="34" charset="77"/>
              </a:defRPr>
            </a:lvl3pPr>
            <a:lvl4pPr>
              <a:defRPr b="0" i="0">
                <a:latin typeface="Lucida Sans" panose="020B0602030504020204" pitchFamily="34" charset="77"/>
              </a:defRPr>
            </a:lvl4pPr>
            <a:lvl5pPr>
              <a:defRPr b="0" i="0">
                <a:latin typeface="Lucida Sans" panose="020B0602030504020204" pitchFamily="34" charset="77"/>
              </a:defRPr>
            </a:lvl5pPr>
          </a:lstStyle>
          <a:p>
            <a:pPr lvl="0"/>
            <a:r>
              <a:rPr lang="fi-FI" dirty="0"/>
              <a:t>Muokkaa tekstin perustyylejä napsauttamalla</a:t>
            </a:r>
          </a:p>
        </p:txBody>
      </p:sp>
      <p:sp>
        <p:nvSpPr>
          <p:cNvPr id="7" name="Content Placeholder 2">
            <a:extLst>
              <a:ext uri="{FF2B5EF4-FFF2-40B4-BE49-F238E27FC236}">
                <a16:creationId xmlns:a16="http://schemas.microsoft.com/office/drawing/2014/main" id="{13EB3D7A-1F2F-BA4C-939D-4BAB98805C4E}"/>
              </a:ext>
            </a:extLst>
          </p:cNvPr>
          <p:cNvSpPr>
            <a:spLocks noGrp="1"/>
          </p:cNvSpPr>
          <p:nvPr>
            <p:ph idx="13" hasCustomPrompt="1"/>
          </p:nvPr>
        </p:nvSpPr>
        <p:spPr>
          <a:xfrm>
            <a:off x="6428773" y="1825625"/>
            <a:ext cx="5257800" cy="757130"/>
          </a:xfrm>
        </p:spPr>
        <p:txBody>
          <a:bodyPr/>
          <a:lstStyle>
            <a:lvl1pPr marL="136525" indent="-136525">
              <a:buFont typeface="Wingdings" panose="05000000000000000000" pitchFamily="2" charset="2"/>
              <a:buChar char="§"/>
              <a:tabLst/>
              <a:defRPr b="0" i="0">
                <a:latin typeface="Calibri" panose="020F0502020204030204" pitchFamily="34" charset="0"/>
                <a:cs typeface="Calibri" panose="020F0502020204030204" pitchFamily="34" charset="0"/>
              </a:defRPr>
            </a:lvl1pPr>
            <a:lvl2pPr marL="273050" indent="-136525">
              <a:tabLst/>
              <a:defRPr b="0" i="0">
                <a:latin typeface="Lucida Sans" panose="020B0602030504020204" pitchFamily="34" charset="77"/>
              </a:defRPr>
            </a:lvl2pPr>
            <a:lvl3pPr marL="365125" indent="-92075">
              <a:tabLst/>
              <a:defRPr b="0" i="0">
                <a:latin typeface="Lucida Sans" panose="020B0602030504020204" pitchFamily="34" charset="77"/>
              </a:defRPr>
            </a:lvl3pPr>
            <a:lvl4pPr>
              <a:defRPr b="0" i="0">
                <a:latin typeface="Lucida Sans" panose="020B0602030504020204" pitchFamily="34" charset="77"/>
              </a:defRPr>
            </a:lvl4pPr>
            <a:lvl5pPr>
              <a:defRPr b="0" i="0">
                <a:latin typeface="Lucida Sans" panose="020B0602030504020204" pitchFamily="34" charset="77"/>
              </a:defRPr>
            </a:lvl5pPr>
          </a:lstStyle>
          <a:p>
            <a:pPr lvl="0"/>
            <a:r>
              <a:rPr lang="fi-FI" dirty="0"/>
              <a:t>Muokkaa tekstin perustyylejä napsauttamalla</a:t>
            </a:r>
          </a:p>
        </p:txBody>
      </p:sp>
      <p:sp>
        <p:nvSpPr>
          <p:cNvPr id="8" name="Date Placeholder 3">
            <a:extLst>
              <a:ext uri="{FF2B5EF4-FFF2-40B4-BE49-F238E27FC236}">
                <a16:creationId xmlns:a16="http://schemas.microsoft.com/office/drawing/2014/main" id="{15DF49F0-B27C-9344-B0E1-9F3621C66F55}"/>
              </a:ext>
            </a:extLst>
          </p:cNvPr>
          <p:cNvSpPr>
            <a:spLocks noGrp="1"/>
          </p:cNvSpPr>
          <p:nvPr>
            <p:ph type="dt" sz="half" idx="2"/>
          </p:nvPr>
        </p:nvSpPr>
        <p:spPr>
          <a:xfrm>
            <a:off x="1453104" y="6373193"/>
            <a:ext cx="1129497" cy="365125"/>
          </a:xfrm>
          <a:prstGeom prst="rect">
            <a:avLst/>
          </a:prstGeom>
        </p:spPr>
        <p:txBody>
          <a:bodyPr/>
          <a:lstStyle>
            <a:lvl1pPr>
              <a:defRPr sz="1200">
                <a:latin typeface="Lucida Sans" panose="020B0602030504020204" pitchFamily="34" charset="77"/>
              </a:defRPr>
            </a:lvl1pPr>
          </a:lstStyle>
          <a:p>
            <a:fld id="{8E1169D1-8AA8-44E4-9F78-4D02C55BFE5D}" type="datetime1">
              <a:rPr lang="fi-FI" smtClean="0"/>
              <a:t>11.1.2023</a:t>
            </a:fld>
            <a:endParaRPr lang="en-FI"/>
          </a:p>
        </p:txBody>
      </p:sp>
      <p:sp>
        <p:nvSpPr>
          <p:cNvPr id="9" name="Footer Placeholder 4">
            <a:extLst>
              <a:ext uri="{FF2B5EF4-FFF2-40B4-BE49-F238E27FC236}">
                <a16:creationId xmlns:a16="http://schemas.microsoft.com/office/drawing/2014/main" id="{157AC457-E170-1C49-9E15-1D9E09C47E08}"/>
              </a:ext>
            </a:extLst>
          </p:cNvPr>
          <p:cNvSpPr>
            <a:spLocks noGrp="1"/>
          </p:cNvSpPr>
          <p:nvPr>
            <p:ph type="ftr" sz="quarter" idx="3"/>
          </p:nvPr>
        </p:nvSpPr>
        <p:spPr>
          <a:xfrm>
            <a:off x="2582601" y="6373193"/>
            <a:ext cx="7358568" cy="365125"/>
          </a:xfrm>
          <a:prstGeom prst="rect">
            <a:avLst/>
          </a:prstGeom>
        </p:spPr>
        <p:txBody>
          <a:bodyPr/>
          <a:lstStyle>
            <a:lvl1pPr>
              <a:defRPr sz="1200">
                <a:latin typeface="Lucida Sans" panose="020B0602030504020204" pitchFamily="34" charset="77"/>
              </a:defRPr>
            </a:lvl1pPr>
          </a:lstStyle>
          <a:p>
            <a:r>
              <a:rPr lang="fi-FI"/>
              <a:t>Onko energiaa? Energiansäästö auttaa kaikkia</a:t>
            </a:r>
            <a:endParaRPr lang="en-FI"/>
          </a:p>
        </p:txBody>
      </p:sp>
      <p:sp>
        <p:nvSpPr>
          <p:cNvPr id="10" name="Slide Number Placeholder 5">
            <a:extLst>
              <a:ext uri="{FF2B5EF4-FFF2-40B4-BE49-F238E27FC236}">
                <a16:creationId xmlns:a16="http://schemas.microsoft.com/office/drawing/2014/main" id="{719851B0-9026-5A46-B912-BA31236F1A60}"/>
              </a:ext>
            </a:extLst>
          </p:cNvPr>
          <p:cNvSpPr>
            <a:spLocks noGrp="1"/>
          </p:cNvSpPr>
          <p:nvPr>
            <p:ph type="sldNum" sz="quarter" idx="4"/>
          </p:nvPr>
        </p:nvSpPr>
        <p:spPr>
          <a:xfrm>
            <a:off x="838200" y="6373193"/>
            <a:ext cx="607070" cy="365125"/>
          </a:xfrm>
          <a:prstGeom prst="rect">
            <a:avLst/>
          </a:prstGeom>
        </p:spPr>
        <p:txBody>
          <a:bodyPr/>
          <a:lstStyle>
            <a:lvl1pPr>
              <a:defRPr sz="1200">
                <a:latin typeface="Lucida Sans" panose="020B0602030504020204" pitchFamily="34" charset="77"/>
              </a:defRPr>
            </a:lvl1pPr>
          </a:lstStyle>
          <a:p>
            <a:fld id="{BFF9DCD0-3869-094B-9C9B-6235A2A96309}" type="slidenum">
              <a:rPr lang="en-FI" smtClean="0"/>
              <a:pPr/>
              <a:t>‹#›</a:t>
            </a:fld>
            <a:endParaRPr lang="en-FI"/>
          </a:p>
        </p:txBody>
      </p:sp>
      <p:pic>
        <p:nvPicPr>
          <p:cNvPr id="4" name="Picture 3" descr="A picture containing silhouette&#10;&#10;Description automatically generated">
            <a:extLst>
              <a:ext uri="{FF2B5EF4-FFF2-40B4-BE49-F238E27FC236}">
                <a16:creationId xmlns:a16="http://schemas.microsoft.com/office/drawing/2014/main" id="{DE0C8EB0-0AB0-3EE9-2E19-858732C17083}"/>
              </a:ext>
            </a:extLst>
          </p:cNvPr>
          <p:cNvPicPr>
            <a:picLocks noChangeAspect="1"/>
          </p:cNvPicPr>
          <p:nvPr userDrawn="1"/>
        </p:nvPicPr>
        <p:blipFill rotWithShape="1">
          <a:blip r:embed="rId2"/>
          <a:srcRect l="-646" t="23214" r="646" b="53817"/>
          <a:stretch/>
        </p:blipFill>
        <p:spPr>
          <a:xfrm>
            <a:off x="-57750" y="4148488"/>
            <a:ext cx="12089331" cy="2776888"/>
          </a:xfrm>
          <a:prstGeom prst="rect">
            <a:avLst/>
          </a:prstGeom>
        </p:spPr>
      </p:pic>
    </p:spTree>
    <p:extLst>
      <p:ext uri="{BB962C8B-B14F-4D97-AF65-F5344CB8AC3E}">
        <p14:creationId xmlns:p14="http://schemas.microsoft.com/office/powerpoint/2010/main" val="114741319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 preserve="1">
  <p:cSld name="perus">
    <p:spTree>
      <p:nvGrpSpPr>
        <p:cNvPr id="1" name=""/>
        <p:cNvGrpSpPr/>
        <p:nvPr/>
      </p:nvGrpSpPr>
      <p:grpSpPr>
        <a:xfrm>
          <a:off x="0" y="0"/>
          <a:ext cx="0" cy="0"/>
          <a:chOff x="0" y="0"/>
          <a:chExt cx="0" cy="0"/>
        </a:xfrm>
      </p:grpSpPr>
      <p:pic>
        <p:nvPicPr>
          <p:cNvPr id="16" name="Picture 15" descr="A picture containing silhouette&#10;&#10;Description automatically generated">
            <a:extLst>
              <a:ext uri="{FF2B5EF4-FFF2-40B4-BE49-F238E27FC236}">
                <a16:creationId xmlns:a16="http://schemas.microsoft.com/office/drawing/2014/main" id="{07EEDDC3-8936-1553-A54F-F677D935ECAB}"/>
              </a:ext>
            </a:extLst>
          </p:cNvPr>
          <p:cNvPicPr>
            <a:picLocks noChangeAspect="1"/>
          </p:cNvPicPr>
          <p:nvPr userDrawn="1"/>
        </p:nvPicPr>
        <p:blipFill rotWithShape="1">
          <a:blip r:embed="rId2"/>
          <a:srcRect l="-646" t="23214" r="646" b="53817"/>
          <a:stretch/>
        </p:blipFill>
        <p:spPr>
          <a:xfrm>
            <a:off x="-37405" y="4148487"/>
            <a:ext cx="12089331" cy="2776888"/>
          </a:xfrm>
          <a:prstGeom prst="rect">
            <a:avLst/>
          </a:prstGeom>
        </p:spPr>
      </p:pic>
      <p:sp>
        <p:nvSpPr>
          <p:cNvPr id="2" name="Title 1">
            <a:extLst>
              <a:ext uri="{FF2B5EF4-FFF2-40B4-BE49-F238E27FC236}">
                <a16:creationId xmlns:a16="http://schemas.microsoft.com/office/drawing/2014/main" id="{DF491644-2048-2147-8FFC-6BFF1BF0CF0B}"/>
              </a:ext>
            </a:extLst>
          </p:cNvPr>
          <p:cNvSpPr>
            <a:spLocks noGrp="1"/>
          </p:cNvSpPr>
          <p:nvPr>
            <p:ph type="title"/>
          </p:nvPr>
        </p:nvSpPr>
        <p:spPr>
          <a:xfrm>
            <a:off x="838200" y="365125"/>
            <a:ext cx="10760242" cy="418095"/>
          </a:xfrm>
        </p:spPr>
        <p:txBody>
          <a:bodyPr>
            <a:normAutofit/>
          </a:bodyPr>
          <a:lstStyle>
            <a:lvl1pPr>
              <a:defRPr sz="4400" b="1" i="0">
                <a:latin typeface="Calibri" panose="020F0502020204030204" pitchFamily="34" charset="0"/>
                <a:cs typeface="Calibri" panose="020F0502020204030204" pitchFamily="34" charset="0"/>
              </a:defRPr>
            </a:lvl1pPr>
          </a:lstStyle>
          <a:p>
            <a:r>
              <a:rPr lang="fi-FI" dirty="0"/>
              <a:t>Muokkaa ots. perustyyl. napsautt.</a:t>
            </a:r>
            <a:endParaRPr lang="en-FI" dirty="0"/>
          </a:p>
        </p:txBody>
      </p:sp>
      <p:sp>
        <p:nvSpPr>
          <p:cNvPr id="3" name="Content Placeholder 2">
            <a:extLst>
              <a:ext uri="{FF2B5EF4-FFF2-40B4-BE49-F238E27FC236}">
                <a16:creationId xmlns:a16="http://schemas.microsoft.com/office/drawing/2014/main" id="{16262977-EE00-D046-9B45-27EEB5B20FA6}"/>
              </a:ext>
            </a:extLst>
          </p:cNvPr>
          <p:cNvSpPr>
            <a:spLocks noGrp="1"/>
          </p:cNvSpPr>
          <p:nvPr>
            <p:ph idx="1" hasCustomPrompt="1"/>
          </p:nvPr>
        </p:nvSpPr>
        <p:spPr>
          <a:xfrm>
            <a:off x="749460" y="1194175"/>
            <a:ext cx="10515600" cy="424732"/>
          </a:xfrm>
        </p:spPr>
        <p:txBody>
          <a:bodyPr/>
          <a:lstStyle>
            <a:lvl1pPr marL="0" indent="0">
              <a:buClr>
                <a:schemeClr val="accent2"/>
              </a:buClr>
              <a:buFontTx/>
              <a:buNone/>
              <a:defRPr b="0" i="0">
                <a:latin typeface="Calibri" panose="020F0502020204030204" pitchFamily="34" charset="0"/>
                <a:cs typeface="Calibri" panose="020F0502020204030204" pitchFamily="34" charset="0"/>
              </a:defRPr>
            </a:lvl1pPr>
            <a:lvl2pPr marL="222250" indent="-222250">
              <a:buClr>
                <a:schemeClr val="accent2"/>
              </a:buClr>
              <a:buFont typeface="Wingdings" panose="05000000000000000000" pitchFamily="2" charset="2"/>
              <a:buChar char="§"/>
              <a:defRPr b="0" i="0">
                <a:latin typeface="Calibri" panose="020F0502020204030204" pitchFamily="34" charset="0"/>
                <a:cs typeface="Calibri" panose="020F0502020204030204" pitchFamily="34" charset="0"/>
              </a:defRPr>
            </a:lvl2pPr>
            <a:lvl3pPr marL="365125" indent="-142875">
              <a:buClr>
                <a:schemeClr val="accent2"/>
              </a:buClr>
              <a:buFont typeface="Wingdings" panose="05000000000000000000" pitchFamily="2" charset="2"/>
              <a:buChar char="§"/>
              <a:defRPr b="0" i="0">
                <a:latin typeface="Calibri" panose="020F0502020204030204" pitchFamily="34" charset="0"/>
                <a:cs typeface="Calibri" panose="020F0502020204030204" pitchFamily="34" charset="0"/>
              </a:defRPr>
            </a:lvl3pPr>
            <a:lvl4pPr marL="538163" indent="-131763">
              <a:buClr>
                <a:schemeClr val="accent2"/>
              </a:buClr>
              <a:buFont typeface="Wingdings" panose="05000000000000000000" pitchFamily="2" charset="2"/>
              <a:buChar char="§"/>
              <a:defRPr b="0" i="0">
                <a:latin typeface="Calibri" panose="020F0502020204030204" pitchFamily="34" charset="0"/>
                <a:cs typeface="Calibri" panose="020F0502020204030204" pitchFamily="34" charset="0"/>
              </a:defRPr>
            </a:lvl4pPr>
            <a:lvl5pPr marL="628650" indent="-90488">
              <a:buClr>
                <a:schemeClr val="accent2"/>
              </a:buClr>
              <a:buFont typeface="Wingdings" panose="05000000000000000000" pitchFamily="2" charset="2"/>
              <a:buChar char="§"/>
              <a:defRPr b="0" i="0">
                <a:latin typeface="Calibri" panose="020F0502020204030204" pitchFamily="34" charset="0"/>
                <a:cs typeface="Calibri" panose="020F0502020204030204" pitchFamily="34" charset="0"/>
              </a:defRPr>
            </a:lvl5pPr>
          </a:lstStyle>
          <a:p>
            <a:pPr lvl="0"/>
            <a:r>
              <a:rPr lang="fi-FI" dirty="0"/>
              <a:t>Muokkaa tekstin perustyylejä napsauttamalla</a:t>
            </a:r>
          </a:p>
        </p:txBody>
      </p:sp>
      <p:sp>
        <p:nvSpPr>
          <p:cNvPr id="7" name="Date Placeholder 3">
            <a:extLst>
              <a:ext uri="{FF2B5EF4-FFF2-40B4-BE49-F238E27FC236}">
                <a16:creationId xmlns:a16="http://schemas.microsoft.com/office/drawing/2014/main" id="{3D78724E-253E-7C45-B952-FDA819322F1B}"/>
              </a:ext>
            </a:extLst>
          </p:cNvPr>
          <p:cNvSpPr>
            <a:spLocks noGrp="1"/>
          </p:cNvSpPr>
          <p:nvPr>
            <p:ph type="dt" sz="half" idx="2"/>
          </p:nvPr>
        </p:nvSpPr>
        <p:spPr>
          <a:xfrm>
            <a:off x="1453104" y="6373193"/>
            <a:ext cx="1129497" cy="365125"/>
          </a:xfrm>
          <a:prstGeom prst="rect">
            <a:avLst/>
          </a:prstGeom>
        </p:spPr>
        <p:txBody>
          <a:bodyPr/>
          <a:lstStyle>
            <a:lvl1pPr>
              <a:defRPr sz="1200">
                <a:latin typeface="Calibri" panose="020F0502020204030204" pitchFamily="34" charset="0"/>
                <a:cs typeface="Calibri" panose="020F0502020204030204" pitchFamily="34" charset="0"/>
              </a:defRPr>
            </a:lvl1pPr>
          </a:lstStyle>
          <a:p>
            <a:fld id="{7E0CA3C9-C645-450B-B702-7D7F43212C93}" type="datetime1">
              <a:rPr lang="fi-FI" smtClean="0"/>
              <a:t>11.1.2023</a:t>
            </a:fld>
            <a:endParaRPr lang="en-FI" dirty="0"/>
          </a:p>
        </p:txBody>
      </p:sp>
      <p:sp>
        <p:nvSpPr>
          <p:cNvPr id="8" name="Footer Placeholder 4">
            <a:extLst>
              <a:ext uri="{FF2B5EF4-FFF2-40B4-BE49-F238E27FC236}">
                <a16:creationId xmlns:a16="http://schemas.microsoft.com/office/drawing/2014/main" id="{B20DAE94-3CE3-E941-88AC-FBD297545A02}"/>
              </a:ext>
            </a:extLst>
          </p:cNvPr>
          <p:cNvSpPr>
            <a:spLocks noGrp="1"/>
          </p:cNvSpPr>
          <p:nvPr>
            <p:ph type="ftr" sz="quarter" idx="3"/>
          </p:nvPr>
        </p:nvSpPr>
        <p:spPr>
          <a:xfrm>
            <a:off x="2582601" y="6373193"/>
            <a:ext cx="7358568" cy="365125"/>
          </a:xfrm>
          <a:prstGeom prst="rect">
            <a:avLst/>
          </a:prstGeom>
        </p:spPr>
        <p:txBody>
          <a:bodyPr/>
          <a:lstStyle>
            <a:lvl1pPr>
              <a:defRPr sz="1200">
                <a:latin typeface="Calibri" panose="020F0502020204030204" pitchFamily="34" charset="0"/>
                <a:cs typeface="Calibri" panose="020F0502020204030204" pitchFamily="34" charset="0"/>
              </a:defRPr>
            </a:lvl1pPr>
          </a:lstStyle>
          <a:p>
            <a:r>
              <a:rPr lang="fi-FI"/>
              <a:t>Onko energiaa? Energiansäästö auttaa kaikkia</a:t>
            </a:r>
            <a:endParaRPr lang="en-FI" dirty="0"/>
          </a:p>
        </p:txBody>
      </p:sp>
      <p:sp>
        <p:nvSpPr>
          <p:cNvPr id="9" name="Slide Number Placeholder 5">
            <a:extLst>
              <a:ext uri="{FF2B5EF4-FFF2-40B4-BE49-F238E27FC236}">
                <a16:creationId xmlns:a16="http://schemas.microsoft.com/office/drawing/2014/main" id="{55F24980-C134-2C45-95F2-83B1EF30F7C5}"/>
              </a:ext>
            </a:extLst>
          </p:cNvPr>
          <p:cNvSpPr>
            <a:spLocks noGrp="1"/>
          </p:cNvSpPr>
          <p:nvPr>
            <p:ph type="sldNum" sz="quarter" idx="4"/>
          </p:nvPr>
        </p:nvSpPr>
        <p:spPr>
          <a:xfrm>
            <a:off x="838200" y="6373193"/>
            <a:ext cx="607070" cy="365125"/>
          </a:xfrm>
          <a:prstGeom prst="rect">
            <a:avLst/>
          </a:prstGeom>
        </p:spPr>
        <p:txBody>
          <a:bodyPr/>
          <a:lstStyle>
            <a:lvl1pPr>
              <a:defRPr sz="1200">
                <a:latin typeface="Lucida Sans" panose="020B0602030504020204" pitchFamily="34" charset="77"/>
              </a:defRPr>
            </a:lvl1pPr>
          </a:lstStyle>
          <a:p>
            <a:fld id="{BFF9DCD0-3869-094B-9C9B-6235A2A96309}" type="slidenum">
              <a:rPr lang="en-FI" smtClean="0"/>
              <a:pPr/>
              <a:t>‹#›</a:t>
            </a:fld>
            <a:endParaRPr lang="en-FI"/>
          </a:p>
        </p:txBody>
      </p:sp>
      <p:pic>
        <p:nvPicPr>
          <p:cNvPr id="10" name="Picture 9" descr="A picture containing drawing, clock&#10;&#10;Description automatically generated">
            <a:extLst>
              <a:ext uri="{FF2B5EF4-FFF2-40B4-BE49-F238E27FC236}">
                <a16:creationId xmlns:a16="http://schemas.microsoft.com/office/drawing/2014/main" id="{7B966D7F-3C22-D355-56D9-41EEDCA08FD7}"/>
              </a:ext>
            </a:extLst>
          </p:cNvPr>
          <p:cNvPicPr>
            <a:picLocks noChangeAspect="1"/>
          </p:cNvPicPr>
          <p:nvPr userDrawn="1"/>
        </p:nvPicPr>
        <p:blipFill>
          <a:blip r:embed="rId3"/>
          <a:stretch>
            <a:fillRect/>
          </a:stretch>
        </p:blipFill>
        <p:spPr>
          <a:xfrm>
            <a:off x="10347938" y="6255963"/>
            <a:ext cx="1539240" cy="415076"/>
          </a:xfrm>
          <a:prstGeom prst="rect">
            <a:avLst/>
          </a:prstGeom>
        </p:spPr>
      </p:pic>
    </p:spTree>
    <p:extLst>
      <p:ext uri="{BB962C8B-B14F-4D97-AF65-F5344CB8AC3E}">
        <p14:creationId xmlns:p14="http://schemas.microsoft.com/office/powerpoint/2010/main" val="60290181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otsikko">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491644-2048-2147-8FFC-6BFF1BF0CF0B}"/>
              </a:ext>
            </a:extLst>
          </p:cNvPr>
          <p:cNvSpPr>
            <a:spLocks noGrp="1"/>
          </p:cNvSpPr>
          <p:nvPr>
            <p:ph type="title"/>
          </p:nvPr>
        </p:nvSpPr>
        <p:spPr>
          <a:xfrm>
            <a:off x="838200" y="365126"/>
            <a:ext cx="10848372" cy="453022"/>
          </a:xfrm>
        </p:spPr>
        <p:txBody>
          <a:bodyPr/>
          <a:lstStyle>
            <a:lvl1pPr>
              <a:defRPr b="1" i="0">
                <a:latin typeface="Calibri" panose="020F0502020204030204" pitchFamily="34" charset="0"/>
                <a:cs typeface="Calibri" panose="020F0502020204030204" pitchFamily="34" charset="0"/>
              </a:defRPr>
            </a:lvl1pPr>
          </a:lstStyle>
          <a:p>
            <a:r>
              <a:rPr lang="fi-FI" dirty="0"/>
              <a:t>Muokkaa ots. perustyyl. napsautt.</a:t>
            </a:r>
            <a:endParaRPr lang="en-FI" dirty="0"/>
          </a:p>
        </p:txBody>
      </p:sp>
      <p:sp>
        <p:nvSpPr>
          <p:cNvPr id="6" name="Date Placeholder 3">
            <a:extLst>
              <a:ext uri="{FF2B5EF4-FFF2-40B4-BE49-F238E27FC236}">
                <a16:creationId xmlns:a16="http://schemas.microsoft.com/office/drawing/2014/main" id="{5D6B23B2-3283-3D49-B936-2F8FF762CEE4}"/>
              </a:ext>
            </a:extLst>
          </p:cNvPr>
          <p:cNvSpPr>
            <a:spLocks noGrp="1"/>
          </p:cNvSpPr>
          <p:nvPr>
            <p:ph type="dt" sz="half" idx="2"/>
          </p:nvPr>
        </p:nvSpPr>
        <p:spPr>
          <a:xfrm>
            <a:off x="1453104" y="6373193"/>
            <a:ext cx="1129497" cy="365125"/>
          </a:xfrm>
          <a:prstGeom prst="rect">
            <a:avLst/>
          </a:prstGeom>
        </p:spPr>
        <p:txBody>
          <a:bodyPr/>
          <a:lstStyle>
            <a:lvl1pPr>
              <a:defRPr sz="1200">
                <a:latin typeface="Lucida Sans" panose="020B0602030504020204" pitchFamily="34" charset="77"/>
              </a:defRPr>
            </a:lvl1pPr>
          </a:lstStyle>
          <a:p>
            <a:fld id="{DCF6E57D-74C8-4F90-826F-72F9AD586C92}" type="datetime1">
              <a:rPr lang="fi-FI" smtClean="0"/>
              <a:t>11.1.2023</a:t>
            </a:fld>
            <a:endParaRPr lang="en-FI"/>
          </a:p>
        </p:txBody>
      </p:sp>
      <p:sp>
        <p:nvSpPr>
          <p:cNvPr id="7" name="Footer Placeholder 4">
            <a:extLst>
              <a:ext uri="{FF2B5EF4-FFF2-40B4-BE49-F238E27FC236}">
                <a16:creationId xmlns:a16="http://schemas.microsoft.com/office/drawing/2014/main" id="{C5586E95-2737-FD46-8987-8727C64668F0}"/>
              </a:ext>
            </a:extLst>
          </p:cNvPr>
          <p:cNvSpPr>
            <a:spLocks noGrp="1"/>
          </p:cNvSpPr>
          <p:nvPr>
            <p:ph type="ftr" sz="quarter" idx="3"/>
          </p:nvPr>
        </p:nvSpPr>
        <p:spPr>
          <a:xfrm>
            <a:off x="2582601" y="6373193"/>
            <a:ext cx="7358568" cy="365125"/>
          </a:xfrm>
          <a:prstGeom prst="rect">
            <a:avLst/>
          </a:prstGeom>
        </p:spPr>
        <p:txBody>
          <a:bodyPr/>
          <a:lstStyle>
            <a:lvl1pPr>
              <a:defRPr sz="1200">
                <a:latin typeface="Lucida Sans" panose="020B0602030504020204" pitchFamily="34" charset="77"/>
              </a:defRPr>
            </a:lvl1pPr>
          </a:lstStyle>
          <a:p>
            <a:r>
              <a:rPr lang="fi-FI"/>
              <a:t>Onko energiaa? Energiansäästö auttaa kaikkia</a:t>
            </a:r>
            <a:endParaRPr lang="en-FI"/>
          </a:p>
        </p:txBody>
      </p:sp>
      <p:sp>
        <p:nvSpPr>
          <p:cNvPr id="8" name="Slide Number Placeholder 5">
            <a:extLst>
              <a:ext uri="{FF2B5EF4-FFF2-40B4-BE49-F238E27FC236}">
                <a16:creationId xmlns:a16="http://schemas.microsoft.com/office/drawing/2014/main" id="{37AA39B6-93DF-E54C-A9F0-5574FF592818}"/>
              </a:ext>
            </a:extLst>
          </p:cNvPr>
          <p:cNvSpPr>
            <a:spLocks noGrp="1"/>
          </p:cNvSpPr>
          <p:nvPr>
            <p:ph type="sldNum" sz="quarter" idx="4"/>
          </p:nvPr>
        </p:nvSpPr>
        <p:spPr>
          <a:xfrm>
            <a:off x="838200" y="6373193"/>
            <a:ext cx="607070" cy="365125"/>
          </a:xfrm>
          <a:prstGeom prst="rect">
            <a:avLst/>
          </a:prstGeom>
        </p:spPr>
        <p:txBody>
          <a:bodyPr/>
          <a:lstStyle>
            <a:lvl1pPr>
              <a:defRPr sz="1200">
                <a:latin typeface="Lucida Sans" panose="020B0602030504020204" pitchFamily="34" charset="77"/>
              </a:defRPr>
            </a:lvl1pPr>
          </a:lstStyle>
          <a:p>
            <a:fld id="{BFF9DCD0-3869-094B-9C9B-6235A2A96309}" type="slidenum">
              <a:rPr lang="en-FI" smtClean="0"/>
              <a:pPr/>
              <a:t>‹#›</a:t>
            </a:fld>
            <a:endParaRPr lang="en-FI"/>
          </a:p>
        </p:txBody>
      </p:sp>
      <p:sp>
        <p:nvSpPr>
          <p:cNvPr id="3" name="Content Placeholder 4">
            <a:extLst>
              <a:ext uri="{FF2B5EF4-FFF2-40B4-BE49-F238E27FC236}">
                <a16:creationId xmlns:a16="http://schemas.microsoft.com/office/drawing/2014/main" id="{7344D3A1-C684-AA37-552D-D1F38AEBBDDA}"/>
              </a:ext>
            </a:extLst>
          </p:cNvPr>
          <p:cNvSpPr>
            <a:spLocks noGrp="1"/>
          </p:cNvSpPr>
          <p:nvPr>
            <p:ph sz="quarter" idx="10" hasCustomPrompt="1"/>
          </p:nvPr>
        </p:nvSpPr>
        <p:spPr>
          <a:xfrm>
            <a:off x="838200" y="1164656"/>
            <a:ext cx="10848372" cy="4783757"/>
          </a:xfrm>
        </p:spPr>
        <p:txBody>
          <a:bodyPr anchor="ctr"/>
          <a:lstStyle>
            <a:lvl1pPr algn="l">
              <a:defRPr/>
            </a:lvl1pPr>
          </a:lstStyle>
          <a:p>
            <a:pPr lvl="0"/>
            <a:r>
              <a:rPr lang="en-GB" dirty="0"/>
              <a:t>Kuva </a:t>
            </a:r>
            <a:r>
              <a:rPr lang="en-GB" dirty="0" err="1"/>
              <a:t>tähän</a:t>
            </a:r>
            <a:endParaRPr lang="en-FI" dirty="0"/>
          </a:p>
        </p:txBody>
      </p:sp>
    </p:spTree>
    <p:extLst>
      <p:ext uri="{BB962C8B-B14F-4D97-AF65-F5344CB8AC3E}">
        <p14:creationId xmlns:p14="http://schemas.microsoft.com/office/powerpoint/2010/main" val="67118094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BC2B5784-2E39-C84F-9A58-FAF38CD557D0}"/>
              </a:ext>
            </a:extLst>
          </p:cNvPr>
          <p:cNvSpPr>
            <a:spLocks noGrp="1"/>
          </p:cNvSpPr>
          <p:nvPr>
            <p:ph type="title"/>
          </p:nvPr>
        </p:nvSpPr>
        <p:spPr>
          <a:xfrm>
            <a:off x="838200" y="365125"/>
            <a:ext cx="10515600" cy="418095"/>
          </a:xfrm>
          <a:prstGeom prst="rect">
            <a:avLst/>
          </a:prstGeom>
        </p:spPr>
        <p:txBody>
          <a:bodyPr vert="horz" lIns="91440" tIns="45720" rIns="91440" bIns="45720" rtlCol="0" anchor="ctr">
            <a:noAutofit/>
          </a:bodyPr>
          <a:lstStyle/>
          <a:p>
            <a:r>
              <a:rPr lang="fi-FI" noProof="0" dirty="0"/>
              <a:t>Napsauta</a:t>
            </a:r>
            <a:r>
              <a:rPr lang="en-GB" dirty="0"/>
              <a:t> </a:t>
            </a:r>
            <a:r>
              <a:rPr lang="en-GB" dirty="0" err="1"/>
              <a:t>otsikko</a:t>
            </a:r>
            <a:r>
              <a:rPr lang="en-GB" dirty="0"/>
              <a:t> </a:t>
            </a:r>
            <a:r>
              <a:rPr lang="en-GB" dirty="0" err="1"/>
              <a:t>tähän</a:t>
            </a:r>
            <a:endParaRPr lang="en-FI" dirty="0"/>
          </a:p>
        </p:txBody>
      </p:sp>
      <p:sp>
        <p:nvSpPr>
          <p:cNvPr id="3" name="Text Placeholder 2">
            <a:extLst>
              <a:ext uri="{FF2B5EF4-FFF2-40B4-BE49-F238E27FC236}">
                <a16:creationId xmlns:a16="http://schemas.microsoft.com/office/drawing/2014/main" id="{41A4EEE8-A32B-DD4C-8F27-433EE54F1C20}"/>
              </a:ext>
            </a:extLst>
          </p:cNvPr>
          <p:cNvSpPr>
            <a:spLocks noGrp="1"/>
          </p:cNvSpPr>
          <p:nvPr>
            <p:ph type="body" idx="1"/>
          </p:nvPr>
        </p:nvSpPr>
        <p:spPr>
          <a:xfrm>
            <a:off x="838200" y="1825625"/>
            <a:ext cx="10515600" cy="738151"/>
          </a:xfrm>
          <a:prstGeom prst="rect">
            <a:avLst/>
          </a:prstGeom>
        </p:spPr>
        <p:txBody>
          <a:bodyPr vert="horz" lIns="91440" tIns="45720" rIns="91440" bIns="45720" rtlCol="0">
            <a:spAutoFit/>
          </a:bodyPr>
          <a:lstStyle/>
          <a:p>
            <a:pPr lvl="0"/>
            <a:r>
              <a:rPr lang="fi-FI" noProof="0" dirty="0"/>
              <a:t>Ensimmäisen</a:t>
            </a:r>
            <a:r>
              <a:rPr lang="en-GB" dirty="0"/>
              <a:t> </a:t>
            </a:r>
            <a:r>
              <a:rPr lang="en-GB" dirty="0" err="1"/>
              <a:t>tason</a:t>
            </a:r>
            <a:r>
              <a:rPr lang="en-GB" dirty="0"/>
              <a:t> </a:t>
            </a:r>
            <a:r>
              <a:rPr lang="en-GB" dirty="0" err="1"/>
              <a:t>teksti</a:t>
            </a:r>
            <a:endParaRPr lang="en-GB" dirty="0"/>
          </a:p>
          <a:p>
            <a:pPr lvl="1"/>
            <a:r>
              <a:rPr lang="en-GB" dirty="0" err="1"/>
              <a:t>Toisen</a:t>
            </a:r>
            <a:r>
              <a:rPr lang="en-GB" dirty="0"/>
              <a:t> </a:t>
            </a:r>
            <a:r>
              <a:rPr lang="en-GB" dirty="0" err="1"/>
              <a:t>tason</a:t>
            </a:r>
            <a:r>
              <a:rPr lang="en-GB" dirty="0"/>
              <a:t> </a:t>
            </a:r>
            <a:r>
              <a:rPr lang="en-GB" dirty="0" err="1"/>
              <a:t>teksti</a:t>
            </a:r>
            <a:endParaRPr lang="en-GB" dirty="0"/>
          </a:p>
        </p:txBody>
      </p:sp>
      <p:pic>
        <p:nvPicPr>
          <p:cNvPr id="11" name="Picture 10" descr="A picture containing drawing, clock&#10;&#10;Description automatically generated">
            <a:extLst>
              <a:ext uri="{FF2B5EF4-FFF2-40B4-BE49-F238E27FC236}">
                <a16:creationId xmlns:a16="http://schemas.microsoft.com/office/drawing/2014/main" id="{3DB4C5A3-C216-2145-A0CD-E12907EA70DA}"/>
              </a:ext>
            </a:extLst>
          </p:cNvPr>
          <p:cNvPicPr>
            <a:picLocks noChangeAspect="1"/>
          </p:cNvPicPr>
          <p:nvPr userDrawn="1"/>
        </p:nvPicPr>
        <p:blipFill>
          <a:blip r:embed="rId15"/>
          <a:stretch>
            <a:fillRect/>
          </a:stretch>
        </p:blipFill>
        <p:spPr>
          <a:xfrm>
            <a:off x="10347938" y="6255963"/>
            <a:ext cx="1539240" cy="415076"/>
          </a:xfrm>
          <a:prstGeom prst="rect">
            <a:avLst/>
          </a:prstGeom>
        </p:spPr>
      </p:pic>
      <p:sp>
        <p:nvSpPr>
          <p:cNvPr id="6" name="Date Placeholder 3">
            <a:extLst>
              <a:ext uri="{FF2B5EF4-FFF2-40B4-BE49-F238E27FC236}">
                <a16:creationId xmlns:a16="http://schemas.microsoft.com/office/drawing/2014/main" id="{E8F0988F-6812-0943-9FF8-AEF56803EA30}"/>
              </a:ext>
            </a:extLst>
          </p:cNvPr>
          <p:cNvSpPr>
            <a:spLocks noGrp="1"/>
          </p:cNvSpPr>
          <p:nvPr>
            <p:ph type="dt" sz="half" idx="2"/>
          </p:nvPr>
        </p:nvSpPr>
        <p:spPr>
          <a:xfrm>
            <a:off x="1453104" y="6373193"/>
            <a:ext cx="1129497" cy="365125"/>
          </a:xfrm>
          <a:prstGeom prst="rect">
            <a:avLst/>
          </a:prstGeom>
        </p:spPr>
        <p:txBody>
          <a:bodyPr/>
          <a:lstStyle>
            <a:lvl1pPr>
              <a:defRPr sz="1200">
                <a:latin typeface="Lucida Sans" panose="020B0602030504020204" pitchFamily="34" charset="77"/>
              </a:defRPr>
            </a:lvl1pPr>
          </a:lstStyle>
          <a:p>
            <a:fld id="{7529C67E-4C8E-4D04-8E97-9CB4348CFEBF}" type="datetime1">
              <a:rPr lang="fi-FI" smtClean="0"/>
              <a:t>11.1.2023</a:t>
            </a:fld>
            <a:endParaRPr lang="en-FI"/>
          </a:p>
        </p:txBody>
      </p:sp>
      <p:sp>
        <p:nvSpPr>
          <p:cNvPr id="8" name="Footer Placeholder 4">
            <a:extLst>
              <a:ext uri="{FF2B5EF4-FFF2-40B4-BE49-F238E27FC236}">
                <a16:creationId xmlns:a16="http://schemas.microsoft.com/office/drawing/2014/main" id="{45734F88-2F76-2245-A7D3-024E42D28285}"/>
              </a:ext>
            </a:extLst>
          </p:cNvPr>
          <p:cNvSpPr>
            <a:spLocks noGrp="1"/>
          </p:cNvSpPr>
          <p:nvPr>
            <p:ph type="ftr" sz="quarter" idx="3"/>
          </p:nvPr>
        </p:nvSpPr>
        <p:spPr>
          <a:xfrm>
            <a:off x="2582601" y="6373193"/>
            <a:ext cx="7358568" cy="365125"/>
          </a:xfrm>
          <a:prstGeom prst="rect">
            <a:avLst/>
          </a:prstGeom>
        </p:spPr>
        <p:txBody>
          <a:bodyPr/>
          <a:lstStyle>
            <a:lvl1pPr>
              <a:defRPr sz="1200">
                <a:latin typeface="Lucida Sans" panose="020B0602030504020204" pitchFamily="34" charset="77"/>
              </a:defRPr>
            </a:lvl1pPr>
          </a:lstStyle>
          <a:p>
            <a:r>
              <a:rPr lang="fi-FI"/>
              <a:t>Onko energiaa? Energiansäästö auttaa kaikkia</a:t>
            </a:r>
            <a:endParaRPr lang="en-FI"/>
          </a:p>
        </p:txBody>
      </p:sp>
      <p:sp>
        <p:nvSpPr>
          <p:cNvPr id="9" name="Slide Number Placeholder 5">
            <a:extLst>
              <a:ext uri="{FF2B5EF4-FFF2-40B4-BE49-F238E27FC236}">
                <a16:creationId xmlns:a16="http://schemas.microsoft.com/office/drawing/2014/main" id="{B0B5B881-3C18-DB4B-BA07-9AF98B5D3060}"/>
              </a:ext>
            </a:extLst>
          </p:cNvPr>
          <p:cNvSpPr>
            <a:spLocks noGrp="1"/>
          </p:cNvSpPr>
          <p:nvPr>
            <p:ph type="sldNum" sz="quarter" idx="4"/>
          </p:nvPr>
        </p:nvSpPr>
        <p:spPr>
          <a:xfrm>
            <a:off x="838200" y="6373193"/>
            <a:ext cx="607070" cy="365125"/>
          </a:xfrm>
          <a:prstGeom prst="rect">
            <a:avLst/>
          </a:prstGeom>
        </p:spPr>
        <p:txBody>
          <a:bodyPr/>
          <a:lstStyle>
            <a:lvl1pPr>
              <a:defRPr sz="1200">
                <a:latin typeface="Lucida Sans" panose="020B0602030504020204" pitchFamily="34" charset="77"/>
              </a:defRPr>
            </a:lvl1pPr>
          </a:lstStyle>
          <a:p>
            <a:fld id="{BFF9DCD0-3869-094B-9C9B-6235A2A96309}" type="slidenum">
              <a:rPr lang="en-FI" smtClean="0"/>
              <a:pPr/>
              <a:t>‹#›</a:t>
            </a:fld>
            <a:endParaRPr lang="en-FI"/>
          </a:p>
        </p:txBody>
      </p:sp>
      <p:pic>
        <p:nvPicPr>
          <p:cNvPr id="5" name="Picture 4" descr="Logo&#10;&#10;Description automatically generated">
            <a:extLst>
              <a:ext uri="{FF2B5EF4-FFF2-40B4-BE49-F238E27FC236}">
                <a16:creationId xmlns:a16="http://schemas.microsoft.com/office/drawing/2014/main" id="{DF83A14C-ADDF-C681-0B3A-5128610FBE80}"/>
              </a:ext>
            </a:extLst>
          </p:cNvPr>
          <p:cNvPicPr>
            <a:picLocks noChangeAspect="1"/>
          </p:cNvPicPr>
          <p:nvPr userDrawn="1"/>
        </p:nvPicPr>
        <p:blipFill>
          <a:blip r:embed="rId16"/>
          <a:stretch>
            <a:fillRect/>
          </a:stretch>
        </p:blipFill>
        <p:spPr>
          <a:xfrm>
            <a:off x="10270602" y="5695760"/>
            <a:ext cx="1616575" cy="463418"/>
          </a:xfrm>
          <a:prstGeom prst="rect">
            <a:avLst/>
          </a:prstGeom>
        </p:spPr>
      </p:pic>
    </p:spTree>
    <p:extLst>
      <p:ext uri="{BB962C8B-B14F-4D97-AF65-F5344CB8AC3E}">
        <p14:creationId xmlns:p14="http://schemas.microsoft.com/office/powerpoint/2010/main" val="3221570987"/>
      </p:ext>
    </p:extLst>
  </p:cSld>
  <p:clrMap bg1="lt1" tx1="dk1" bg2="lt2" tx2="dk2" accent1="accent1" accent2="accent2" accent3="accent3" accent4="accent4" accent5="accent5" accent6="accent6" hlink="hlink" folHlink="folHlink"/>
  <p:sldLayoutIdLst>
    <p:sldLayoutId id="2147483652" r:id="rId1"/>
    <p:sldLayoutId id="2147483702" r:id="rId2"/>
    <p:sldLayoutId id="2147483704" r:id="rId3"/>
    <p:sldLayoutId id="2147483705" r:id="rId4"/>
    <p:sldLayoutId id="2147483651" r:id="rId5"/>
    <p:sldLayoutId id="2147483684" r:id="rId6"/>
    <p:sldLayoutId id="2147483657" r:id="rId7"/>
    <p:sldLayoutId id="2147483678" r:id="rId8"/>
    <p:sldLayoutId id="2147483659" r:id="rId9"/>
    <p:sldLayoutId id="2147483673" r:id="rId10"/>
    <p:sldLayoutId id="2147483701" r:id="rId11"/>
    <p:sldLayoutId id="2147483706" r:id="rId12"/>
    <p:sldLayoutId id="2147483707" r:id="rId13"/>
  </p:sldLayoutIdLst>
  <p:hf hdr="0"/>
  <p:txStyles>
    <p:titleStyle>
      <a:lvl1pPr algn="ctr" defTabSz="914400" rtl="0" eaLnBrk="1" latinLnBrk="0" hangingPunct="1">
        <a:lnSpc>
          <a:spcPts val="3450"/>
        </a:lnSpc>
        <a:spcBef>
          <a:spcPct val="0"/>
        </a:spcBef>
        <a:buNone/>
        <a:defRPr sz="4400" b="1" i="0" kern="1200" spc="-100" baseline="0">
          <a:solidFill>
            <a:schemeClr val="tx1"/>
          </a:solidFill>
          <a:latin typeface="Calibri" panose="020F0502020204030204" pitchFamily="34" charset="0"/>
          <a:ea typeface="+mj-ea"/>
          <a:cs typeface="Calibri" panose="020F0502020204030204" pitchFamily="34" charset="0"/>
        </a:defRPr>
      </a:lvl1pPr>
    </p:titleStyle>
    <p:bodyStyle>
      <a:lvl1pPr marL="342900" indent="-342900" algn="l" defTabSz="914400" rtl="0" eaLnBrk="1" latinLnBrk="0" hangingPunct="1">
        <a:lnSpc>
          <a:spcPct val="90000"/>
        </a:lnSpc>
        <a:spcBef>
          <a:spcPts val="1000"/>
        </a:spcBef>
        <a:buClr>
          <a:schemeClr val="accent1"/>
        </a:buClr>
        <a:buFont typeface="Wingdings" panose="05000000000000000000" pitchFamily="2" charset="2"/>
        <a:buChar char="§"/>
        <a:defRPr sz="2400" b="0" i="0" kern="1200">
          <a:solidFill>
            <a:schemeClr val="tx1"/>
          </a:solidFill>
          <a:latin typeface="+mn-lt"/>
          <a:ea typeface="+mn-ea"/>
          <a:cs typeface="+mn-cs"/>
        </a:defRPr>
      </a:lvl1pPr>
      <a:lvl2pPr marL="222250" indent="-222250" algn="l" defTabSz="914400" rtl="0" eaLnBrk="1" latinLnBrk="0" hangingPunct="1">
        <a:lnSpc>
          <a:spcPct val="90000"/>
        </a:lnSpc>
        <a:spcBef>
          <a:spcPts val="500"/>
        </a:spcBef>
        <a:buClr>
          <a:schemeClr val="accent1"/>
        </a:buClr>
        <a:buFont typeface="Wingdings" panose="05000000000000000000" pitchFamily="2" charset="2"/>
        <a:buChar char="§"/>
        <a:tabLst/>
        <a:defRPr sz="1800" b="0" i="0" kern="1200">
          <a:solidFill>
            <a:schemeClr val="tx1"/>
          </a:solidFill>
          <a:latin typeface="+mn-lt"/>
          <a:ea typeface="+mn-ea"/>
          <a:cs typeface="+mn-cs"/>
        </a:defRPr>
      </a:lvl2pPr>
      <a:lvl3pPr marL="365125" indent="-142875" algn="l" defTabSz="914400" rtl="0" eaLnBrk="1" latinLnBrk="0" hangingPunct="1">
        <a:lnSpc>
          <a:spcPct val="90000"/>
        </a:lnSpc>
        <a:spcBef>
          <a:spcPts val="500"/>
        </a:spcBef>
        <a:buClr>
          <a:schemeClr val="accent1"/>
        </a:buClr>
        <a:buFont typeface="Wingdings" panose="05000000000000000000" pitchFamily="2" charset="2"/>
        <a:buChar char="§"/>
        <a:tabLst/>
        <a:defRPr sz="1400" b="0" i="0" kern="1200">
          <a:solidFill>
            <a:schemeClr val="tx1"/>
          </a:solidFill>
          <a:latin typeface="+mn-lt"/>
          <a:ea typeface="+mn-ea"/>
          <a:cs typeface="+mn-cs"/>
        </a:defRPr>
      </a:lvl3pPr>
      <a:lvl4pPr marL="538163" indent="-131763" algn="l" defTabSz="914400" rtl="0" eaLnBrk="1" latinLnBrk="0" hangingPunct="1">
        <a:lnSpc>
          <a:spcPct val="90000"/>
        </a:lnSpc>
        <a:spcBef>
          <a:spcPts val="500"/>
        </a:spcBef>
        <a:buClr>
          <a:schemeClr val="accent1"/>
        </a:buClr>
        <a:buFont typeface="Wingdings" panose="05000000000000000000" pitchFamily="2" charset="2"/>
        <a:buChar char="§"/>
        <a:tabLst/>
        <a:defRPr sz="1200" b="0" i="0" kern="1200">
          <a:solidFill>
            <a:schemeClr val="tx1"/>
          </a:solidFill>
          <a:latin typeface="+mn-lt"/>
          <a:ea typeface="+mn-ea"/>
          <a:cs typeface="+mn-cs"/>
        </a:defRPr>
      </a:lvl4pPr>
      <a:lvl5pPr marL="628650" indent="-90488" algn="l" defTabSz="914400" rtl="0" eaLnBrk="1" latinLnBrk="0" hangingPunct="1">
        <a:lnSpc>
          <a:spcPct val="90000"/>
        </a:lnSpc>
        <a:spcBef>
          <a:spcPts val="500"/>
        </a:spcBef>
        <a:buClr>
          <a:schemeClr val="accent1"/>
        </a:buClr>
        <a:buFont typeface="Wingdings" panose="05000000000000000000" pitchFamily="2" charset="2"/>
        <a:buChar char="§"/>
        <a:tabLst/>
        <a:defRPr sz="1000" b="0" i="0" kern="1200">
          <a:solidFill>
            <a:schemeClr val="tx1"/>
          </a:solidFill>
          <a:latin typeface="+mn-lt"/>
          <a:ea typeface="+mn-ea"/>
          <a:cs typeface="+mn-cs"/>
        </a:defRPr>
      </a:lvl5pPr>
      <a:lvl6pPr marL="801688" indent="-80963" algn="l" defTabSz="914400" rtl="0" eaLnBrk="1" latinLnBrk="0" hangingPunct="1">
        <a:lnSpc>
          <a:spcPct val="90000"/>
        </a:lnSpc>
        <a:spcBef>
          <a:spcPts val="500"/>
        </a:spcBef>
        <a:buClr>
          <a:schemeClr val="accent1"/>
        </a:buClr>
        <a:buFont typeface="Wingdings" pitchFamily="2" charset="2"/>
        <a:buChar char="§"/>
        <a:tabLst/>
        <a:defRPr sz="800" kern="1200">
          <a:solidFill>
            <a:schemeClr val="bg2">
              <a:lumMod val="50000"/>
            </a:schemeClr>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FI"/>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7" Type="http://schemas.openxmlformats.org/officeDocument/2006/relationships/image" Target="../media/image13.png"/><Relationship Id="rId2" Type="http://schemas.openxmlformats.org/officeDocument/2006/relationships/notesSlide" Target="../notesSlides/notesSlide1.xml"/><Relationship Id="rId1" Type="http://schemas.openxmlformats.org/officeDocument/2006/relationships/slideLayout" Target="../slideLayouts/slideLayout8.xml"/><Relationship Id="rId6" Type="http://schemas.openxmlformats.org/officeDocument/2006/relationships/image" Target="../media/image7.png"/><Relationship Id="rId5" Type="http://schemas.openxmlformats.org/officeDocument/2006/relationships/image" Target="../media/image5.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10.xml"/><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11.xml"/><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12.xml"/><Relationship Id="rId1" Type="http://schemas.openxmlformats.org/officeDocument/2006/relationships/slideLayout" Target="../slideLayouts/slideLayout12.xml"/><Relationship Id="rId5" Type="http://schemas.openxmlformats.org/officeDocument/2006/relationships/image" Target="../media/image36.png"/><Relationship Id="rId4" Type="http://schemas.openxmlformats.org/officeDocument/2006/relationships/image" Target="../media/image35.png"/></Relationships>
</file>

<file path=ppt/slides/_rels/slide13.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13.xml"/><Relationship Id="rId1" Type="http://schemas.openxmlformats.org/officeDocument/2006/relationships/slideLayout" Target="../slideLayouts/slideLayout9.xml"/></Relationships>
</file>

<file path=ppt/slides/_rels/slide14.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14.xml"/><Relationship Id="rId1" Type="http://schemas.openxmlformats.org/officeDocument/2006/relationships/slideLayout" Target="../slideLayouts/slideLayout11.xml"/><Relationship Id="rId4" Type="http://schemas.openxmlformats.org/officeDocument/2006/relationships/image" Target="../media/image39.png"/></Relationships>
</file>

<file path=ppt/slides/_rels/slide15.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15.xml"/><Relationship Id="rId1" Type="http://schemas.openxmlformats.org/officeDocument/2006/relationships/slideLayout" Target="../slideLayouts/slideLayout11.xml"/><Relationship Id="rId4" Type="http://schemas.openxmlformats.org/officeDocument/2006/relationships/image" Target="../media/image39.png"/></Relationships>
</file>

<file path=ppt/slides/_rels/slide16.xml.rels><?xml version="1.0" encoding="UTF-8" standalone="yes"?>
<Relationships xmlns="http://schemas.openxmlformats.org/package/2006/relationships"><Relationship Id="rId3" Type="http://schemas.openxmlformats.org/officeDocument/2006/relationships/image" Target="../media/image40.jpeg"/><Relationship Id="rId2" Type="http://schemas.openxmlformats.org/officeDocument/2006/relationships/notesSlide" Target="../notesSlides/notesSlide16.xml"/><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3" Type="http://schemas.openxmlformats.org/officeDocument/2006/relationships/image" Target="../media/image41.jpg"/><Relationship Id="rId2" Type="http://schemas.openxmlformats.org/officeDocument/2006/relationships/notesSlide" Target="../notesSlides/notesSlide17.xml"/><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18.xml"/><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3" Type="http://schemas.openxmlformats.org/officeDocument/2006/relationships/image" Target="../media/image43.jpg"/><Relationship Id="rId2" Type="http://schemas.openxmlformats.org/officeDocument/2006/relationships/notesSlide" Target="../notesSlides/notesSlide19.xml"/><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xml"/><Relationship Id="rId1" Type="http://schemas.openxmlformats.org/officeDocument/2006/relationships/slideLayout" Target="../slideLayouts/slideLayout8.xml"/><Relationship Id="rId4" Type="http://schemas.openxmlformats.org/officeDocument/2006/relationships/image" Target="../media/image15.png"/></Relationships>
</file>

<file path=ppt/slides/_rels/slide20.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20.xml"/><Relationship Id="rId1" Type="http://schemas.openxmlformats.org/officeDocument/2006/relationships/slideLayout" Target="../slideLayouts/slideLayout8.xml"/><Relationship Id="rId4" Type="http://schemas.openxmlformats.org/officeDocument/2006/relationships/image" Target="../media/image45.png"/></Relationships>
</file>

<file path=ppt/slides/_rels/slide21.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23.xml"/><Relationship Id="rId1" Type="http://schemas.openxmlformats.org/officeDocument/2006/relationships/slideLayout" Target="../slideLayouts/slideLayout8.xml"/></Relationships>
</file>

<file path=ppt/slides/_rels/slide24.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24.xml"/><Relationship Id="rId1" Type="http://schemas.openxmlformats.org/officeDocument/2006/relationships/slideLayout" Target="../slideLayouts/slideLayout8.xml"/></Relationships>
</file>

<file path=ppt/slides/_rels/slide25.xml.rels><?xml version="1.0" encoding="UTF-8" standalone="yes"?>
<Relationships xmlns="http://schemas.openxmlformats.org/package/2006/relationships"><Relationship Id="rId3" Type="http://schemas.openxmlformats.org/officeDocument/2006/relationships/image" Target="../media/image4.png"/><Relationship Id="rId7" Type="http://schemas.openxmlformats.org/officeDocument/2006/relationships/hyperlink" Target="http://www.motiva.fi/onkoenergiaa" TargetMode="External"/><Relationship Id="rId2" Type="http://schemas.openxmlformats.org/officeDocument/2006/relationships/notesSlide" Target="../notesSlides/notesSlide25.xml"/><Relationship Id="rId1" Type="http://schemas.openxmlformats.org/officeDocument/2006/relationships/slideLayout" Target="../slideLayouts/slideLayout8.xml"/><Relationship Id="rId6" Type="http://schemas.openxmlformats.org/officeDocument/2006/relationships/image" Target="../media/image13.png"/><Relationship Id="rId5" Type="http://schemas.openxmlformats.org/officeDocument/2006/relationships/image" Target="../media/image7.png"/><Relationship Id="rId4" Type="http://schemas.openxmlformats.org/officeDocument/2006/relationships/image" Target="../media/image12.png"/></Relationships>
</file>

<file path=ppt/slides/_rels/slide3.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3.xml"/><Relationship Id="rId1" Type="http://schemas.openxmlformats.org/officeDocument/2006/relationships/slideLayout" Target="../slideLayouts/slideLayout8.xml"/><Relationship Id="rId5" Type="http://schemas.openxmlformats.org/officeDocument/2006/relationships/image" Target="../media/image18.svg"/><Relationship Id="rId4" Type="http://schemas.openxmlformats.org/officeDocument/2006/relationships/image" Target="../media/image17.png"/></Relationships>
</file>

<file path=ppt/slides/_rels/slide4.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4.xml"/><Relationship Id="rId1" Type="http://schemas.openxmlformats.org/officeDocument/2006/relationships/slideLayout" Target="../slideLayouts/slideLayout8.xml"/><Relationship Id="rId6" Type="http://schemas.openxmlformats.org/officeDocument/2006/relationships/image" Target="../media/image28.png"/><Relationship Id="rId5" Type="http://schemas.openxmlformats.org/officeDocument/2006/relationships/customXml" Target="../ink/ink1.xml"/><Relationship Id="rId4" Type="http://schemas.openxmlformats.org/officeDocument/2006/relationships/image" Target="../media/image20.png"/></Relationships>
</file>

<file path=ppt/slides/_rels/slide5.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5.xml"/><Relationship Id="rId1" Type="http://schemas.openxmlformats.org/officeDocument/2006/relationships/slideLayout" Target="../slideLayouts/slideLayout8.xml"/><Relationship Id="rId5" Type="http://schemas.openxmlformats.org/officeDocument/2006/relationships/image" Target="../media/image23.png"/><Relationship Id="rId4" Type="http://schemas.openxmlformats.org/officeDocument/2006/relationships/image" Target="../media/image22.png"/></Relationships>
</file>

<file path=ppt/slides/_rels/slide6.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6.xml"/><Relationship Id="rId1" Type="http://schemas.openxmlformats.org/officeDocument/2006/relationships/slideLayout" Target="../slideLayouts/slideLayout8.xml"/><Relationship Id="rId5" Type="http://schemas.openxmlformats.org/officeDocument/2006/relationships/image" Target="../media/image23.png"/><Relationship Id="rId4" Type="http://schemas.openxmlformats.org/officeDocument/2006/relationships/image" Target="../media/image22.png"/></Relationships>
</file>

<file path=ppt/slides/_rels/slide7.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7.xml"/><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8" Type="http://schemas.openxmlformats.org/officeDocument/2006/relationships/image" Target="../media/image30.png"/><Relationship Id="rId3" Type="http://schemas.openxmlformats.org/officeDocument/2006/relationships/image" Target="../media/image25.png"/><Relationship Id="rId7" Type="http://schemas.openxmlformats.org/officeDocument/2006/relationships/image" Target="../media/image19.png"/><Relationship Id="rId2" Type="http://schemas.openxmlformats.org/officeDocument/2006/relationships/notesSlide" Target="../notesSlides/notesSlide8.xml"/><Relationship Id="rId1" Type="http://schemas.openxmlformats.org/officeDocument/2006/relationships/slideLayout" Target="../slideLayouts/slideLayout11.xml"/><Relationship Id="rId6" Type="http://schemas.openxmlformats.org/officeDocument/2006/relationships/image" Target="../media/image29.png"/><Relationship Id="rId5" Type="http://schemas.openxmlformats.org/officeDocument/2006/relationships/image" Target="../media/image27.png"/><Relationship Id="rId4" Type="http://schemas.openxmlformats.org/officeDocument/2006/relationships/image" Target="../media/image26.png"/><Relationship Id="rId9" Type="http://schemas.openxmlformats.org/officeDocument/2006/relationships/image" Target="../media/image31.png"/></Relationships>
</file>

<file path=ppt/slides/_rels/slide9.xml.rels><?xml version="1.0" encoding="UTF-8" standalone="yes"?>
<Relationships xmlns="http://schemas.openxmlformats.org/package/2006/relationships"><Relationship Id="rId8" Type="http://schemas.openxmlformats.org/officeDocument/2006/relationships/image" Target="../media/image30.png"/><Relationship Id="rId3" Type="http://schemas.openxmlformats.org/officeDocument/2006/relationships/image" Target="../media/image25.png"/><Relationship Id="rId7" Type="http://schemas.openxmlformats.org/officeDocument/2006/relationships/image" Target="../media/image19.png"/><Relationship Id="rId2" Type="http://schemas.openxmlformats.org/officeDocument/2006/relationships/notesSlide" Target="../notesSlides/notesSlide9.xml"/><Relationship Id="rId1" Type="http://schemas.openxmlformats.org/officeDocument/2006/relationships/slideLayout" Target="../slideLayouts/slideLayout11.xml"/><Relationship Id="rId6" Type="http://schemas.openxmlformats.org/officeDocument/2006/relationships/image" Target="../media/image29.png"/><Relationship Id="rId5" Type="http://schemas.openxmlformats.org/officeDocument/2006/relationships/image" Target="../media/image27.png"/><Relationship Id="rId4" Type="http://schemas.openxmlformats.org/officeDocument/2006/relationships/image" Target="../media/image26.png"/><Relationship Id="rId9" Type="http://schemas.openxmlformats.org/officeDocument/2006/relationships/image" Target="../media/image3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F4BEF392-A36C-55CD-E4BD-AB90542A3973}"/>
              </a:ext>
            </a:extLst>
          </p:cNvPr>
          <p:cNvSpPr/>
          <p:nvPr/>
        </p:nvSpPr>
        <p:spPr>
          <a:xfrm>
            <a:off x="0" y="0"/>
            <a:ext cx="12192000" cy="6858000"/>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FI"/>
          </a:p>
        </p:txBody>
      </p:sp>
      <p:pic>
        <p:nvPicPr>
          <p:cNvPr id="13" name="Picture 12">
            <a:extLst>
              <a:ext uri="{FF2B5EF4-FFF2-40B4-BE49-F238E27FC236}">
                <a16:creationId xmlns:a16="http://schemas.microsoft.com/office/drawing/2014/main" id="{E85F1960-BAD4-B275-7AB3-0D178C315A71}"/>
              </a:ext>
            </a:extLst>
          </p:cNvPr>
          <p:cNvPicPr>
            <a:picLocks noChangeAspect="1"/>
          </p:cNvPicPr>
          <p:nvPr/>
        </p:nvPicPr>
        <p:blipFill rotWithShape="1">
          <a:blip r:embed="rId3"/>
          <a:srcRect l="30151" r="11628"/>
          <a:stretch/>
        </p:blipFill>
        <p:spPr>
          <a:xfrm>
            <a:off x="0" y="-218714"/>
            <a:ext cx="12199834" cy="4921067"/>
          </a:xfrm>
          <a:prstGeom prst="rect">
            <a:avLst/>
          </a:prstGeom>
        </p:spPr>
      </p:pic>
      <p:pic>
        <p:nvPicPr>
          <p:cNvPr id="15" name="Picture 14">
            <a:extLst>
              <a:ext uri="{FF2B5EF4-FFF2-40B4-BE49-F238E27FC236}">
                <a16:creationId xmlns:a16="http://schemas.microsoft.com/office/drawing/2014/main" id="{3125D906-7739-BEA1-678F-803628B531BB}"/>
              </a:ext>
            </a:extLst>
          </p:cNvPr>
          <p:cNvPicPr>
            <a:picLocks noChangeAspect="1"/>
          </p:cNvPicPr>
          <p:nvPr/>
        </p:nvPicPr>
        <p:blipFill rotWithShape="1">
          <a:blip r:embed="rId4">
            <a:alphaModFix amt="48000"/>
          </a:blip>
          <a:srcRect l="27381" t="526" r="8480" b="-526"/>
          <a:stretch/>
        </p:blipFill>
        <p:spPr>
          <a:xfrm>
            <a:off x="-7834" y="1146529"/>
            <a:ext cx="12207668" cy="4469906"/>
          </a:xfrm>
          <a:prstGeom prst="rect">
            <a:avLst/>
          </a:prstGeom>
        </p:spPr>
      </p:pic>
      <p:sp>
        <p:nvSpPr>
          <p:cNvPr id="4" name="Date Placeholder 3">
            <a:extLst>
              <a:ext uri="{FF2B5EF4-FFF2-40B4-BE49-F238E27FC236}">
                <a16:creationId xmlns:a16="http://schemas.microsoft.com/office/drawing/2014/main" id="{628471E7-717F-FAAD-4C9E-0DFD746242F3}"/>
              </a:ext>
            </a:extLst>
          </p:cNvPr>
          <p:cNvSpPr>
            <a:spLocks noGrp="1"/>
          </p:cNvSpPr>
          <p:nvPr>
            <p:ph type="dt" sz="half" idx="2"/>
          </p:nvPr>
        </p:nvSpPr>
        <p:spPr/>
        <p:txBody>
          <a:bodyPr/>
          <a:lstStyle/>
          <a:p>
            <a:fld id="{0B258DBB-CE68-43CA-8EB8-7A41E7841712}" type="datetime1">
              <a:rPr lang="fi-FI" smtClean="0"/>
              <a:t>11.1.2023</a:t>
            </a:fld>
            <a:endParaRPr lang="en-FI"/>
          </a:p>
        </p:txBody>
      </p:sp>
      <p:sp>
        <p:nvSpPr>
          <p:cNvPr id="5" name="Footer Placeholder 4">
            <a:extLst>
              <a:ext uri="{FF2B5EF4-FFF2-40B4-BE49-F238E27FC236}">
                <a16:creationId xmlns:a16="http://schemas.microsoft.com/office/drawing/2014/main" id="{96065C3B-FD74-885D-7599-1E52337AE872}"/>
              </a:ext>
            </a:extLst>
          </p:cNvPr>
          <p:cNvSpPr>
            <a:spLocks noGrp="1"/>
          </p:cNvSpPr>
          <p:nvPr>
            <p:ph type="ftr" sz="quarter" idx="3"/>
          </p:nvPr>
        </p:nvSpPr>
        <p:spPr/>
        <p:txBody>
          <a:bodyPr/>
          <a:lstStyle/>
          <a:p>
            <a:r>
              <a:rPr lang="fi-FI"/>
              <a:t>Onko energiaa? Energiansäästö auttaa kaikkia</a:t>
            </a:r>
            <a:endParaRPr lang="en-FI" dirty="0"/>
          </a:p>
        </p:txBody>
      </p:sp>
      <p:sp>
        <p:nvSpPr>
          <p:cNvPr id="6" name="Slide Number Placeholder 5">
            <a:extLst>
              <a:ext uri="{FF2B5EF4-FFF2-40B4-BE49-F238E27FC236}">
                <a16:creationId xmlns:a16="http://schemas.microsoft.com/office/drawing/2014/main" id="{803AC132-944F-A4A2-3D6F-D955AA45BA3F}"/>
              </a:ext>
            </a:extLst>
          </p:cNvPr>
          <p:cNvSpPr>
            <a:spLocks noGrp="1"/>
          </p:cNvSpPr>
          <p:nvPr>
            <p:ph type="sldNum" sz="quarter" idx="4"/>
          </p:nvPr>
        </p:nvSpPr>
        <p:spPr/>
        <p:txBody>
          <a:bodyPr/>
          <a:lstStyle/>
          <a:p>
            <a:fld id="{BFF9DCD0-3869-094B-9C9B-6235A2A96309}" type="slidenum">
              <a:rPr lang="en-FI" smtClean="0"/>
              <a:pPr/>
              <a:t>1</a:t>
            </a:fld>
            <a:endParaRPr lang="en-FI"/>
          </a:p>
        </p:txBody>
      </p:sp>
      <p:pic>
        <p:nvPicPr>
          <p:cNvPr id="9" name="Picture 8">
            <a:extLst>
              <a:ext uri="{FF2B5EF4-FFF2-40B4-BE49-F238E27FC236}">
                <a16:creationId xmlns:a16="http://schemas.microsoft.com/office/drawing/2014/main" id="{747CE871-51E2-F274-22C6-48F9A837074B}"/>
              </a:ext>
            </a:extLst>
          </p:cNvPr>
          <p:cNvPicPr>
            <a:picLocks noChangeAspect="1"/>
          </p:cNvPicPr>
          <p:nvPr/>
        </p:nvPicPr>
        <p:blipFill rotWithShape="1">
          <a:blip r:embed="rId5"/>
          <a:srcRect t="3826" b="24828"/>
          <a:stretch/>
        </p:blipFill>
        <p:spPr>
          <a:xfrm>
            <a:off x="6349416" y="32084"/>
            <a:ext cx="7189359" cy="7170987"/>
          </a:xfrm>
          <a:prstGeom prst="rect">
            <a:avLst/>
          </a:prstGeom>
        </p:spPr>
      </p:pic>
      <p:sp>
        <p:nvSpPr>
          <p:cNvPr id="2" name="Title 1">
            <a:extLst>
              <a:ext uri="{FF2B5EF4-FFF2-40B4-BE49-F238E27FC236}">
                <a16:creationId xmlns:a16="http://schemas.microsoft.com/office/drawing/2014/main" id="{41C47B16-FD68-6B77-870E-DEB87BCF6211}"/>
              </a:ext>
            </a:extLst>
          </p:cNvPr>
          <p:cNvSpPr>
            <a:spLocks noGrp="1"/>
          </p:cNvSpPr>
          <p:nvPr>
            <p:ph type="title"/>
          </p:nvPr>
        </p:nvSpPr>
        <p:spPr>
          <a:xfrm>
            <a:off x="351160" y="1116506"/>
            <a:ext cx="7300913" cy="2987675"/>
          </a:xfrm>
        </p:spPr>
        <p:txBody>
          <a:bodyPr>
            <a:noAutofit/>
          </a:bodyPr>
          <a:lstStyle/>
          <a:p>
            <a:pPr algn="l">
              <a:lnSpc>
                <a:spcPts val="6600"/>
              </a:lnSpc>
            </a:pPr>
            <a:br>
              <a:rPr lang="en-US" sz="7200" spc="-150" dirty="0">
                <a:solidFill>
                  <a:schemeClr val="bg1"/>
                </a:solidFill>
              </a:rPr>
            </a:br>
            <a:r>
              <a:rPr lang="en-US" sz="7200" spc="-150" dirty="0">
                <a:solidFill>
                  <a:schemeClr val="bg1"/>
                </a:solidFill>
              </a:rPr>
              <a:t>Onko energiaa?</a:t>
            </a:r>
            <a:br>
              <a:rPr lang="en-US" sz="5400" spc="-150" dirty="0">
                <a:solidFill>
                  <a:schemeClr val="bg1"/>
                </a:solidFill>
              </a:rPr>
            </a:br>
            <a:r>
              <a:rPr lang="en-US" sz="4800" spc="-150" dirty="0" err="1">
                <a:solidFill>
                  <a:schemeClr val="bg1"/>
                </a:solidFill>
              </a:rPr>
              <a:t>Energiansäästö</a:t>
            </a:r>
            <a:r>
              <a:rPr lang="en-US" sz="4800" spc="-150" dirty="0">
                <a:solidFill>
                  <a:schemeClr val="bg1"/>
                </a:solidFill>
              </a:rPr>
              <a:t> </a:t>
            </a:r>
            <a:r>
              <a:rPr lang="en-US" sz="4800" spc="-150" dirty="0" err="1">
                <a:solidFill>
                  <a:schemeClr val="bg1"/>
                </a:solidFill>
              </a:rPr>
              <a:t>auttaa</a:t>
            </a:r>
            <a:r>
              <a:rPr lang="en-US" sz="4800" spc="-150" dirty="0">
                <a:solidFill>
                  <a:schemeClr val="bg1"/>
                </a:solidFill>
              </a:rPr>
              <a:t> </a:t>
            </a:r>
            <a:r>
              <a:rPr lang="en-US" sz="4800" spc="-150" dirty="0" err="1">
                <a:solidFill>
                  <a:schemeClr val="bg1"/>
                </a:solidFill>
              </a:rPr>
              <a:t>kaikkia</a:t>
            </a:r>
            <a:endParaRPr lang="en-FI" sz="4800" spc="-150" dirty="0">
              <a:solidFill>
                <a:schemeClr val="bg1"/>
              </a:solidFill>
            </a:endParaRPr>
          </a:p>
        </p:txBody>
      </p:sp>
      <p:pic>
        <p:nvPicPr>
          <p:cNvPr id="10" name="Picture 9" descr="Graphical user interface, application&#10;&#10;Description automatically generated">
            <a:extLst>
              <a:ext uri="{FF2B5EF4-FFF2-40B4-BE49-F238E27FC236}">
                <a16:creationId xmlns:a16="http://schemas.microsoft.com/office/drawing/2014/main" id="{8164F7AB-D567-67AB-008E-305CB421F3F2}"/>
              </a:ext>
            </a:extLst>
          </p:cNvPr>
          <p:cNvPicPr>
            <a:picLocks noChangeAspect="1"/>
          </p:cNvPicPr>
          <p:nvPr/>
        </p:nvPicPr>
        <p:blipFill>
          <a:blip r:embed="rId6"/>
          <a:stretch>
            <a:fillRect/>
          </a:stretch>
        </p:blipFill>
        <p:spPr>
          <a:xfrm>
            <a:off x="1347537" y="5275618"/>
            <a:ext cx="2811519" cy="894063"/>
          </a:xfrm>
          <a:prstGeom prst="rect">
            <a:avLst/>
          </a:prstGeom>
        </p:spPr>
      </p:pic>
      <p:pic>
        <p:nvPicPr>
          <p:cNvPr id="11" name="Picture 10" descr="A picture containing text, clipart&#10;&#10;Description automatically generated">
            <a:extLst>
              <a:ext uri="{FF2B5EF4-FFF2-40B4-BE49-F238E27FC236}">
                <a16:creationId xmlns:a16="http://schemas.microsoft.com/office/drawing/2014/main" id="{ACEB1F21-D0DB-D921-5A64-3ABA91EB39A4}"/>
              </a:ext>
            </a:extLst>
          </p:cNvPr>
          <p:cNvPicPr>
            <a:picLocks noChangeAspect="1"/>
          </p:cNvPicPr>
          <p:nvPr/>
        </p:nvPicPr>
        <p:blipFill>
          <a:blip r:embed="rId7"/>
          <a:stretch>
            <a:fillRect/>
          </a:stretch>
        </p:blipFill>
        <p:spPr>
          <a:xfrm>
            <a:off x="4591068" y="5372455"/>
            <a:ext cx="1831050" cy="644573"/>
          </a:xfrm>
          <a:prstGeom prst="rect">
            <a:avLst/>
          </a:prstGeom>
        </p:spPr>
      </p:pic>
    </p:spTree>
    <p:extLst>
      <p:ext uri="{BB962C8B-B14F-4D97-AF65-F5344CB8AC3E}">
        <p14:creationId xmlns:p14="http://schemas.microsoft.com/office/powerpoint/2010/main" val="15643172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isällön paikkamerkki 2">
            <a:extLst>
              <a:ext uri="{FF2B5EF4-FFF2-40B4-BE49-F238E27FC236}">
                <a16:creationId xmlns:a16="http://schemas.microsoft.com/office/drawing/2014/main" id="{D2D20B3A-D100-8481-F194-E4A5C73C0711}"/>
              </a:ext>
            </a:extLst>
          </p:cNvPr>
          <p:cNvSpPr>
            <a:spLocks noGrp="1"/>
          </p:cNvSpPr>
          <p:nvPr>
            <p:ph idx="1"/>
          </p:nvPr>
        </p:nvSpPr>
        <p:spPr>
          <a:xfrm>
            <a:off x="1453104" y="1922975"/>
            <a:ext cx="10515600" cy="4320670"/>
          </a:xfrm>
        </p:spPr>
        <p:txBody>
          <a:bodyPr vert="horz" lIns="91440" tIns="45720" rIns="91440" bIns="45720" rtlCol="0" anchor="t">
            <a:spAutoFit/>
          </a:bodyPr>
          <a:lstStyle/>
          <a:p>
            <a:pPr>
              <a:spcAft>
                <a:spcPts val="1200"/>
              </a:spcAft>
            </a:pPr>
            <a:r>
              <a:rPr lang="fi-FI" b="1" dirty="0">
                <a:solidFill>
                  <a:srgbClr val="000000"/>
                </a:solidFill>
                <a:latin typeface="Calibri" panose="020F0502020204030204" pitchFamily="34" charset="0"/>
                <a:cs typeface="Calibri" panose="020F0502020204030204" pitchFamily="34" charset="0"/>
              </a:rPr>
              <a:t>Ilmastonmuutos</a:t>
            </a:r>
            <a:endParaRPr lang="en-US" dirty="0">
              <a:solidFill>
                <a:srgbClr val="000000"/>
              </a:solidFill>
              <a:latin typeface="Calibri" panose="020F0502020204030204" pitchFamily="34" charset="0"/>
              <a:cs typeface="Calibri" panose="020F0502020204030204" pitchFamily="34" charset="0"/>
            </a:endParaRPr>
          </a:p>
          <a:p>
            <a:pPr marL="628650" lvl="1" indent="-285750">
              <a:spcAft>
                <a:spcPts val="600"/>
              </a:spcAft>
              <a:buClr>
                <a:schemeClr val="accent6"/>
              </a:buClr>
              <a:buFont typeface="Wingdings" panose="05000000000000000000" pitchFamily="2" charset="2"/>
              <a:buChar char="§"/>
            </a:pPr>
            <a:r>
              <a:rPr lang="fi-FI" dirty="0">
                <a:solidFill>
                  <a:srgbClr val="000000"/>
                </a:solidFill>
                <a:latin typeface="Calibri"/>
                <a:cs typeface="Calibri"/>
              </a:rPr>
              <a:t>Fossiilisen energian käyttö lisää kasvihuonekaasuja, </a:t>
            </a:r>
            <a:br>
              <a:rPr lang="fi-FI" dirty="0">
                <a:latin typeface="Calibri" panose="020F0502020204030204" pitchFamily="34" charset="0"/>
                <a:cs typeface="Calibri" panose="020F0502020204030204" pitchFamily="34" charset="0"/>
              </a:rPr>
            </a:br>
            <a:r>
              <a:rPr lang="fi-FI" dirty="0">
                <a:solidFill>
                  <a:srgbClr val="000000"/>
                </a:solidFill>
                <a:latin typeface="Calibri"/>
                <a:cs typeface="Calibri"/>
              </a:rPr>
              <a:t>jotka kiihdyttävät ilmastonmuutosta</a:t>
            </a:r>
            <a:endParaRPr lang="fi-FI" dirty="0">
              <a:solidFill>
                <a:srgbClr val="000000"/>
              </a:solidFill>
              <a:latin typeface="Calibri" panose="020F0502020204030204" pitchFamily="34" charset="0"/>
              <a:cs typeface="Calibri" panose="020F0502020204030204" pitchFamily="34" charset="0"/>
            </a:endParaRPr>
          </a:p>
          <a:p>
            <a:pPr marL="628650" lvl="1" indent="-285750">
              <a:spcAft>
                <a:spcPts val="600"/>
              </a:spcAft>
              <a:buClr>
                <a:schemeClr val="accent6"/>
              </a:buClr>
              <a:buFont typeface="Wingdings" panose="05000000000000000000" pitchFamily="2" charset="2"/>
              <a:buChar char="§"/>
            </a:pPr>
            <a:r>
              <a:rPr lang="fi-FI" dirty="0">
                <a:solidFill>
                  <a:srgbClr val="000000"/>
                </a:solidFill>
                <a:latin typeface="Calibri"/>
                <a:cs typeface="Calibri"/>
              </a:rPr>
              <a:t>Energiansäästöllä vähennetään energiantuotannon tarvetta </a:t>
            </a:r>
            <a:br>
              <a:rPr lang="fi-FI" dirty="0">
                <a:latin typeface="Calibri" panose="020F0502020204030204" pitchFamily="34" charset="0"/>
                <a:cs typeface="Calibri" panose="020F0502020204030204" pitchFamily="34" charset="0"/>
              </a:rPr>
            </a:br>
            <a:r>
              <a:rPr lang="fi-FI" dirty="0">
                <a:solidFill>
                  <a:srgbClr val="000000"/>
                </a:solidFill>
                <a:latin typeface="Calibri"/>
                <a:cs typeface="Calibri"/>
              </a:rPr>
              <a:t>fossiilisilla polttoaineilla</a:t>
            </a:r>
          </a:p>
          <a:p>
            <a:pPr marL="628650" lvl="1" indent="-285750">
              <a:spcAft>
                <a:spcPts val="600"/>
              </a:spcAft>
              <a:buClr>
                <a:schemeClr val="accent6"/>
              </a:buClr>
              <a:buFont typeface="Wingdings" panose="05000000000000000000" pitchFamily="2" charset="2"/>
              <a:buChar char="§"/>
            </a:pPr>
            <a:r>
              <a:rPr lang="fi-FI" dirty="0">
                <a:solidFill>
                  <a:srgbClr val="000000"/>
                </a:solidFill>
                <a:latin typeface="Calibri"/>
                <a:cs typeface="Calibri"/>
              </a:rPr>
              <a:t>Suomessa energia tuotetaan ensisijaisesti uusiutuvilla ja </a:t>
            </a:r>
            <a:br>
              <a:rPr lang="fi-FI" dirty="0">
                <a:latin typeface="Calibri" panose="020F0502020204030204" pitchFamily="34" charset="0"/>
                <a:cs typeface="Calibri" panose="020F0502020204030204" pitchFamily="34" charset="0"/>
              </a:rPr>
            </a:br>
            <a:r>
              <a:rPr lang="fi-FI" dirty="0">
                <a:solidFill>
                  <a:srgbClr val="000000"/>
                </a:solidFill>
                <a:latin typeface="Calibri"/>
                <a:cs typeface="Calibri"/>
              </a:rPr>
              <a:t>täydennetään fossiilisilla</a:t>
            </a:r>
          </a:p>
          <a:p>
            <a:pPr marL="628650" lvl="1" indent="-285750">
              <a:spcAft>
                <a:spcPts val="1200"/>
              </a:spcAft>
              <a:buClr>
                <a:schemeClr val="accent6"/>
              </a:buClr>
              <a:buFont typeface="Wingdings" panose="05000000000000000000" pitchFamily="2" charset="2"/>
              <a:buChar char="§"/>
            </a:pPr>
            <a:r>
              <a:rPr lang="fi-FI" dirty="0">
                <a:solidFill>
                  <a:srgbClr val="000000"/>
                </a:solidFill>
                <a:latin typeface="Calibri"/>
                <a:cs typeface="Calibri"/>
              </a:rPr>
              <a:t>Vaikuttaa vedenpinnan nousuun, jääpeitteen häviämiseen, </a:t>
            </a:r>
            <a:br>
              <a:rPr lang="fi-FI" dirty="0">
                <a:latin typeface="Calibri" panose="020F0502020204030204" pitchFamily="34" charset="0"/>
                <a:cs typeface="Calibri" panose="020F0502020204030204" pitchFamily="34" charset="0"/>
              </a:rPr>
            </a:br>
            <a:r>
              <a:rPr lang="fi-FI" dirty="0">
                <a:solidFill>
                  <a:srgbClr val="000000"/>
                </a:solidFill>
                <a:latin typeface="Calibri"/>
                <a:cs typeface="Calibri"/>
              </a:rPr>
              <a:t>tautien lisääntymiseen, ruoan puutteeseen (kuivuus, tulvat)… </a:t>
            </a:r>
            <a:endParaRPr lang="en-US" dirty="0">
              <a:solidFill>
                <a:srgbClr val="000000"/>
              </a:solidFill>
              <a:latin typeface="Calibri" panose="020F0502020204030204" pitchFamily="34" charset="0"/>
              <a:cs typeface="Calibri" panose="020F0502020204030204" pitchFamily="34" charset="0"/>
            </a:endParaRPr>
          </a:p>
          <a:p>
            <a:pPr marL="0" indent="0">
              <a:buNone/>
            </a:pPr>
            <a:r>
              <a:rPr lang="fi-FI" b="1" dirty="0">
                <a:solidFill>
                  <a:srgbClr val="000000"/>
                </a:solidFill>
                <a:latin typeface="Calibri"/>
                <a:cs typeface="Calibri"/>
              </a:rPr>
              <a:t>Energiantuotannon päästöjen pieneneminen auttaa osaltaan </a:t>
            </a:r>
            <a:br>
              <a:rPr lang="fi-FI" b="1" dirty="0">
                <a:latin typeface="Calibri" panose="020F0502020204030204" pitchFamily="34" charset="0"/>
                <a:cs typeface="Calibri" panose="020F0502020204030204" pitchFamily="34" charset="0"/>
              </a:rPr>
            </a:br>
            <a:r>
              <a:rPr lang="fi-FI" b="1" dirty="0">
                <a:solidFill>
                  <a:srgbClr val="000000"/>
                </a:solidFill>
                <a:latin typeface="Calibri"/>
                <a:cs typeface="Calibri"/>
              </a:rPr>
              <a:t>vähentämään ilmaston lämpenemistä.</a:t>
            </a:r>
          </a:p>
          <a:p>
            <a:pPr marL="565150" lvl="1">
              <a:buFont typeface="Arial"/>
              <a:buChar char="•"/>
            </a:pPr>
            <a:endParaRPr lang="fi-FI" dirty="0">
              <a:latin typeface="Calibri" panose="020F0502020204030204" pitchFamily="34" charset="0"/>
              <a:cs typeface="Calibri" panose="020F0502020204030204" pitchFamily="34" charset="0"/>
            </a:endParaRPr>
          </a:p>
        </p:txBody>
      </p:sp>
      <p:sp>
        <p:nvSpPr>
          <p:cNvPr id="4" name="Päivämäärän paikkamerkki 3">
            <a:extLst>
              <a:ext uri="{FF2B5EF4-FFF2-40B4-BE49-F238E27FC236}">
                <a16:creationId xmlns:a16="http://schemas.microsoft.com/office/drawing/2014/main" id="{5B82B2AC-2E01-5D5A-6E23-B3CC4FD5B96E}"/>
              </a:ext>
            </a:extLst>
          </p:cNvPr>
          <p:cNvSpPr>
            <a:spLocks noGrp="1"/>
          </p:cNvSpPr>
          <p:nvPr>
            <p:ph type="dt" sz="half" idx="2"/>
          </p:nvPr>
        </p:nvSpPr>
        <p:spPr/>
        <p:txBody>
          <a:bodyPr/>
          <a:lstStyle/>
          <a:p>
            <a:fld id="{BC572444-18C9-4BF5-A238-7848C77BA77D}" type="datetime1">
              <a:rPr lang="fi-FI" smtClean="0"/>
              <a:t>11.1.2023</a:t>
            </a:fld>
            <a:endParaRPr lang="en-FI"/>
          </a:p>
        </p:txBody>
      </p:sp>
      <p:sp>
        <p:nvSpPr>
          <p:cNvPr id="5" name="Alatunnisteen paikkamerkki 4">
            <a:extLst>
              <a:ext uri="{FF2B5EF4-FFF2-40B4-BE49-F238E27FC236}">
                <a16:creationId xmlns:a16="http://schemas.microsoft.com/office/drawing/2014/main" id="{3726B3BB-F069-6164-873D-CAFEF5BD9E4B}"/>
              </a:ext>
            </a:extLst>
          </p:cNvPr>
          <p:cNvSpPr>
            <a:spLocks noGrp="1"/>
          </p:cNvSpPr>
          <p:nvPr>
            <p:ph type="ftr" sz="quarter" idx="3"/>
          </p:nvPr>
        </p:nvSpPr>
        <p:spPr/>
        <p:txBody>
          <a:bodyPr/>
          <a:lstStyle/>
          <a:p>
            <a:r>
              <a:rPr lang="fi-FI"/>
              <a:t>Onko energiaa? Energiansäästö auttaa kaikkia</a:t>
            </a:r>
            <a:endParaRPr lang="en-FI"/>
          </a:p>
        </p:txBody>
      </p:sp>
      <p:sp>
        <p:nvSpPr>
          <p:cNvPr id="6" name="Dian numeron paikkamerkki 5">
            <a:extLst>
              <a:ext uri="{FF2B5EF4-FFF2-40B4-BE49-F238E27FC236}">
                <a16:creationId xmlns:a16="http://schemas.microsoft.com/office/drawing/2014/main" id="{AA37ADBE-D05A-CB55-3E62-8C2682B69C18}"/>
              </a:ext>
            </a:extLst>
          </p:cNvPr>
          <p:cNvSpPr>
            <a:spLocks noGrp="1"/>
          </p:cNvSpPr>
          <p:nvPr>
            <p:ph type="sldNum" sz="quarter" idx="4"/>
          </p:nvPr>
        </p:nvSpPr>
        <p:spPr/>
        <p:txBody>
          <a:bodyPr/>
          <a:lstStyle/>
          <a:p>
            <a:fld id="{BFF9DCD0-3869-094B-9C9B-6235A2A96309}" type="slidenum">
              <a:rPr lang="en-FI" smtClean="0"/>
              <a:pPr/>
              <a:t>10</a:t>
            </a:fld>
            <a:endParaRPr lang="en-FI"/>
          </a:p>
        </p:txBody>
      </p:sp>
      <p:pic>
        <p:nvPicPr>
          <p:cNvPr id="10" name="Picture 9" descr="A person in a garment&#10;&#10;Description automatically generated with low confidence">
            <a:extLst>
              <a:ext uri="{FF2B5EF4-FFF2-40B4-BE49-F238E27FC236}">
                <a16:creationId xmlns:a16="http://schemas.microsoft.com/office/drawing/2014/main" id="{FAEB9A25-4305-4B2B-E51B-4CEDA605AD2D}"/>
              </a:ext>
            </a:extLst>
          </p:cNvPr>
          <p:cNvPicPr>
            <a:picLocks noChangeAspect="1"/>
          </p:cNvPicPr>
          <p:nvPr/>
        </p:nvPicPr>
        <p:blipFill>
          <a:blip r:embed="rId3"/>
          <a:stretch>
            <a:fillRect/>
          </a:stretch>
        </p:blipFill>
        <p:spPr>
          <a:xfrm rot="1013684">
            <a:off x="8552818" y="1149789"/>
            <a:ext cx="3437956" cy="4794697"/>
          </a:xfrm>
          <a:prstGeom prst="rect">
            <a:avLst/>
          </a:prstGeom>
        </p:spPr>
      </p:pic>
      <p:sp>
        <p:nvSpPr>
          <p:cNvPr id="7" name="Otsikko 1">
            <a:extLst>
              <a:ext uri="{FF2B5EF4-FFF2-40B4-BE49-F238E27FC236}">
                <a16:creationId xmlns:a16="http://schemas.microsoft.com/office/drawing/2014/main" id="{162102C4-0F5A-47B1-9171-D72AD03AC6C7}"/>
              </a:ext>
            </a:extLst>
          </p:cNvPr>
          <p:cNvSpPr txBox="1">
            <a:spLocks/>
          </p:cNvSpPr>
          <p:nvPr/>
        </p:nvSpPr>
        <p:spPr>
          <a:xfrm>
            <a:off x="838200" y="365125"/>
            <a:ext cx="10515600" cy="499289"/>
          </a:xfrm>
          <a:prstGeom prst="rect">
            <a:avLst/>
          </a:prstGeom>
        </p:spPr>
        <p:txBody>
          <a:bodyPr vert="horz" lIns="91440" tIns="45720" rIns="91440" bIns="45720" rtlCol="0" anchor="ctr">
            <a:noAutofit/>
          </a:bodyPr>
          <a:lstStyle>
            <a:lvl1pPr algn="l" defTabSz="914400" rtl="0" eaLnBrk="1" latinLnBrk="0" hangingPunct="1">
              <a:lnSpc>
                <a:spcPts val="3450"/>
              </a:lnSpc>
              <a:spcBef>
                <a:spcPct val="0"/>
              </a:spcBef>
              <a:buNone/>
              <a:defRPr sz="2900" b="1" i="0" kern="1200">
                <a:solidFill>
                  <a:schemeClr val="tx1"/>
                </a:solidFill>
                <a:latin typeface="Lucida Sans" panose="020B0602030504020204" pitchFamily="34" charset="77"/>
                <a:ea typeface="+mj-ea"/>
                <a:cs typeface="+mj-cs"/>
              </a:defRPr>
            </a:lvl1pPr>
          </a:lstStyle>
          <a:p>
            <a:pPr algn="ctr"/>
            <a:r>
              <a:rPr lang="fi-FI" sz="4400" spc="-150">
                <a:solidFill>
                  <a:srgbClr val="000000"/>
                </a:solidFill>
                <a:latin typeface="Calibri" panose="020F0502020204030204" pitchFamily="34" charset="0"/>
                <a:cs typeface="Calibri" panose="020F0502020204030204" pitchFamily="34" charset="0"/>
              </a:rPr>
              <a:t>Miksi energiansäästö on tärkeää?</a:t>
            </a:r>
          </a:p>
        </p:txBody>
      </p:sp>
      <p:sp>
        <p:nvSpPr>
          <p:cNvPr id="8" name="TextBox 7">
            <a:extLst>
              <a:ext uri="{FF2B5EF4-FFF2-40B4-BE49-F238E27FC236}">
                <a16:creationId xmlns:a16="http://schemas.microsoft.com/office/drawing/2014/main" id="{1DCFFAD2-FB4F-0206-ECA2-C732B4EC59F3}"/>
              </a:ext>
            </a:extLst>
          </p:cNvPr>
          <p:cNvSpPr txBox="1"/>
          <p:nvPr/>
        </p:nvSpPr>
        <p:spPr>
          <a:xfrm>
            <a:off x="2127364" y="753699"/>
            <a:ext cx="7937271" cy="461665"/>
          </a:xfrm>
          <a:prstGeom prst="rect">
            <a:avLst/>
          </a:prstGeom>
          <a:noFill/>
        </p:spPr>
        <p:txBody>
          <a:bodyPr wrap="square">
            <a:spAutoFit/>
          </a:bodyPr>
          <a:lstStyle/>
          <a:p>
            <a:pPr algn="ctr"/>
            <a:r>
              <a:rPr lang="fi-FI" sz="2400">
                <a:solidFill>
                  <a:schemeClr val="bg1">
                    <a:lumMod val="50000"/>
                  </a:schemeClr>
                </a:solidFill>
                <a:latin typeface="Calibri" panose="020F0502020204030204" pitchFamily="34" charset="0"/>
                <a:cs typeface="Calibri" panose="020F0502020204030204" pitchFamily="34" charset="0"/>
              </a:rPr>
              <a:t>MISTÄ ENERGIAA SAADAAN?</a:t>
            </a:r>
            <a:endParaRPr lang="en-FI" sz="2400">
              <a:solidFill>
                <a:schemeClr val="bg1">
                  <a:lumMod val="50000"/>
                </a:schemeClr>
              </a:solidFill>
            </a:endParaRPr>
          </a:p>
        </p:txBody>
      </p:sp>
    </p:spTree>
    <p:extLst>
      <p:ext uri="{BB962C8B-B14F-4D97-AF65-F5344CB8AC3E}">
        <p14:creationId xmlns:p14="http://schemas.microsoft.com/office/powerpoint/2010/main" val="411179344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isällön paikkamerkki 2">
            <a:extLst>
              <a:ext uri="{FF2B5EF4-FFF2-40B4-BE49-F238E27FC236}">
                <a16:creationId xmlns:a16="http://schemas.microsoft.com/office/drawing/2014/main" id="{7C30A16D-614C-862E-231A-72B4182E8DD7}"/>
              </a:ext>
            </a:extLst>
          </p:cNvPr>
          <p:cNvSpPr>
            <a:spLocks noGrp="1"/>
          </p:cNvSpPr>
          <p:nvPr>
            <p:ph idx="1"/>
          </p:nvPr>
        </p:nvSpPr>
        <p:spPr>
          <a:xfrm>
            <a:off x="838200" y="1625593"/>
            <a:ext cx="10515600" cy="4547568"/>
          </a:xfrm>
        </p:spPr>
        <p:txBody>
          <a:bodyPr>
            <a:normAutofit lnSpcReduction="10000"/>
          </a:bodyPr>
          <a:lstStyle/>
          <a:p>
            <a:pPr marL="492125" indent="-285750">
              <a:spcAft>
                <a:spcPts val="600"/>
              </a:spcAft>
              <a:buClr>
                <a:schemeClr val="accent6"/>
              </a:buClr>
              <a:buFont typeface="Wingdings" panose="05000000000000000000" pitchFamily="2" charset="2"/>
              <a:buChar char="§"/>
            </a:pPr>
            <a:r>
              <a:rPr lang="fi-FI" sz="1900" dirty="0">
                <a:solidFill>
                  <a:srgbClr val="000000"/>
                </a:solidFill>
                <a:latin typeface="Calibri" panose="020F0502020204030204" pitchFamily="34" charset="0"/>
                <a:cs typeface="Calibri" panose="020F0502020204030204" pitchFamily="34" charset="0"/>
              </a:rPr>
              <a:t>Omavaraisuus – poliittiset konfliktit</a:t>
            </a:r>
          </a:p>
          <a:p>
            <a:pPr marL="492125" indent="-285750">
              <a:spcAft>
                <a:spcPts val="600"/>
              </a:spcAft>
              <a:buClr>
                <a:schemeClr val="accent6"/>
              </a:buClr>
              <a:buFont typeface="Wingdings" panose="05000000000000000000" pitchFamily="2" charset="2"/>
              <a:buChar char="§"/>
            </a:pPr>
            <a:r>
              <a:rPr lang="fi-FI" sz="1900" dirty="0">
                <a:solidFill>
                  <a:srgbClr val="000000"/>
                </a:solidFill>
                <a:latin typeface="Calibri" panose="020F0502020204030204" pitchFamily="34" charset="0"/>
                <a:cs typeface="Calibri" panose="020F0502020204030204" pitchFamily="34" charset="0"/>
              </a:rPr>
              <a:t>Kulutus kasvaa – hinta kallistuu</a:t>
            </a:r>
          </a:p>
          <a:p>
            <a:pPr marL="492125" indent="-285750">
              <a:spcAft>
                <a:spcPts val="600"/>
              </a:spcAft>
              <a:buClr>
                <a:schemeClr val="accent6"/>
              </a:buClr>
              <a:buFont typeface="Wingdings" panose="05000000000000000000" pitchFamily="2" charset="2"/>
              <a:buChar char="§"/>
            </a:pPr>
            <a:r>
              <a:rPr lang="fi-FI" sz="1900" dirty="0">
                <a:solidFill>
                  <a:srgbClr val="000000"/>
                </a:solidFill>
                <a:latin typeface="Calibri" panose="020F0502020204030204" pitchFamily="34" charset="0"/>
                <a:cs typeface="Calibri" panose="020F0502020204030204" pitchFamily="34" charset="0"/>
              </a:rPr>
              <a:t>Sähkökatkot – kaikille riittää sähköä</a:t>
            </a:r>
          </a:p>
          <a:p>
            <a:pPr marL="0" indent="0">
              <a:buNone/>
            </a:pPr>
            <a:endParaRPr lang="fi-FI" sz="1600" b="1" dirty="0">
              <a:solidFill>
                <a:srgbClr val="000000"/>
              </a:solidFill>
              <a:latin typeface="Calibri" panose="020F0502020204030204" pitchFamily="34" charset="0"/>
              <a:cs typeface="Calibri" panose="020F0502020204030204" pitchFamily="34" charset="0"/>
            </a:endParaRPr>
          </a:p>
          <a:p>
            <a:pPr marL="0" indent="0">
              <a:buNone/>
            </a:pPr>
            <a:r>
              <a:rPr lang="fi-FI" sz="1800" b="1" dirty="0">
                <a:solidFill>
                  <a:srgbClr val="000000"/>
                </a:solidFill>
                <a:latin typeface="Calibri" panose="020F0502020204030204" pitchFamily="34" charset="0"/>
                <a:cs typeface="Calibri" panose="020F0502020204030204" pitchFamily="34" charset="0"/>
              </a:rPr>
              <a:t>VAIKUTUKSET:</a:t>
            </a:r>
          </a:p>
          <a:p>
            <a:pPr marL="492125" indent="-285750">
              <a:lnSpc>
                <a:spcPct val="110000"/>
              </a:lnSpc>
              <a:spcAft>
                <a:spcPts val="600"/>
              </a:spcAft>
              <a:buClr>
                <a:schemeClr val="accent6"/>
              </a:buClr>
              <a:buFont typeface="Wingdings" panose="05000000000000000000" pitchFamily="2" charset="2"/>
              <a:buChar char="§"/>
            </a:pPr>
            <a:r>
              <a:rPr lang="fi-FI" sz="1800" dirty="0">
                <a:solidFill>
                  <a:srgbClr val="000000"/>
                </a:solidFill>
                <a:latin typeface="Calibri" panose="020F0502020204030204" pitchFamily="34" charset="0"/>
                <a:cs typeface="Calibri" panose="020F0502020204030204" pitchFamily="34" charset="0"/>
              </a:rPr>
              <a:t>Energian hinta kallistuu, rahaa jää vähemmän muuhun</a:t>
            </a:r>
          </a:p>
          <a:p>
            <a:pPr marL="492125" indent="-285750">
              <a:lnSpc>
                <a:spcPct val="110000"/>
              </a:lnSpc>
              <a:spcAft>
                <a:spcPts val="600"/>
              </a:spcAft>
              <a:buClr>
                <a:schemeClr val="accent6"/>
              </a:buClr>
              <a:buFont typeface="Wingdings" panose="05000000000000000000" pitchFamily="2" charset="2"/>
              <a:buChar char="§"/>
            </a:pPr>
            <a:r>
              <a:rPr lang="fi-FI" sz="1800" dirty="0">
                <a:solidFill>
                  <a:srgbClr val="000000"/>
                </a:solidFill>
                <a:latin typeface="Calibri" panose="020F0502020204030204" pitchFamily="34" charset="0"/>
                <a:cs typeface="Calibri" panose="020F0502020204030204" pitchFamily="34" charset="0"/>
              </a:rPr>
              <a:t>Kunnat ja kaupungit säästävät palveluissa:</a:t>
            </a:r>
          </a:p>
          <a:p>
            <a:pPr marL="628650" lvl="1" indent="-285750">
              <a:lnSpc>
                <a:spcPct val="110000"/>
              </a:lnSpc>
              <a:spcAft>
                <a:spcPts val="600"/>
              </a:spcAft>
              <a:buClr>
                <a:schemeClr val="accent6"/>
              </a:buClr>
              <a:buFont typeface="Wingdings" panose="05000000000000000000" pitchFamily="2" charset="2"/>
              <a:buChar char="§"/>
            </a:pPr>
            <a:r>
              <a:rPr lang="fi-FI" dirty="0">
                <a:solidFill>
                  <a:srgbClr val="000000"/>
                </a:solidFill>
                <a:latin typeface="Calibri" panose="020F0502020204030204" pitchFamily="34" charset="0"/>
                <a:cs typeface="Calibri" panose="020F0502020204030204" pitchFamily="34" charset="0"/>
              </a:rPr>
              <a:t>Talviaikaisen valaistuksen vähentäminen yöaikaan</a:t>
            </a:r>
          </a:p>
          <a:p>
            <a:pPr marL="628650" lvl="1" indent="-285750">
              <a:lnSpc>
                <a:spcPct val="110000"/>
              </a:lnSpc>
              <a:spcAft>
                <a:spcPts val="600"/>
              </a:spcAft>
              <a:buClr>
                <a:schemeClr val="accent6"/>
              </a:buClr>
              <a:buFont typeface="Wingdings" panose="05000000000000000000" pitchFamily="2" charset="2"/>
              <a:buChar char="§"/>
            </a:pPr>
            <a:r>
              <a:rPr lang="fi-FI" dirty="0">
                <a:solidFill>
                  <a:srgbClr val="000000"/>
                </a:solidFill>
                <a:latin typeface="Calibri" panose="020F0502020204030204" pitchFamily="34" charset="0"/>
                <a:cs typeface="Calibri" panose="020F0502020204030204" pitchFamily="34" charset="0"/>
              </a:rPr>
              <a:t>Uimahallien vesien lämpötilan alentaminen ja saunojen sulkeminen</a:t>
            </a:r>
          </a:p>
          <a:p>
            <a:pPr marL="628650" lvl="1" indent="-285750">
              <a:lnSpc>
                <a:spcPct val="110000"/>
              </a:lnSpc>
              <a:spcAft>
                <a:spcPts val="600"/>
              </a:spcAft>
              <a:buClr>
                <a:schemeClr val="accent6"/>
              </a:buClr>
              <a:buFont typeface="Wingdings" panose="05000000000000000000" pitchFamily="2" charset="2"/>
              <a:buChar char="§"/>
            </a:pPr>
            <a:r>
              <a:rPr lang="fi-FI" dirty="0">
                <a:solidFill>
                  <a:srgbClr val="000000"/>
                </a:solidFill>
                <a:latin typeface="Calibri" panose="020F0502020204030204" pitchFamily="34" charset="0"/>
                <a:cs typeface="Calibri" panose="020F0502020204030204" pitchFamily="34" charset="0"/>
              </a:rPr>
              <a:t>Tekonurmien sulatuksen lopettaminen</a:t>
            </a:r>
          </a:p>
          <a:p>
            <a:pPr marL="628650" lvl="1" indent="-285750">
              <a:lnSpc>
                <a:spcPct val="110000"/>
              </a:lnSpc>
              <a:spcAft>
                <a:spcPts val="600"/>
              </a:spcAft>
              <a:buClr>
                <a:schemeClr val="accent6"/>
              </a:buClr>
              <a:buFont typeface="Wingdings" panose="05000000000000000000" pitchFamily="2" charset="2"/>
              <a:buChar char="§"/>
            </a:pPr>
            <a:r>
              <a:rPr lang="fi-FI" dirty="0">
                <a:solidFill>
                  <a:srgbClr val="000000"/>
                </a:solidFill>
                <a:latin typeface="Calibri" panose="020F0502020204030204" pitchFamily="34" charset="0"/>
                <a:cs typeface="Calibri" panose="020F0502020204030204" pitchFamily="34" charset="0"/>
              </a:rPr>
              <a:t>Tekojääkenttien jäädytyksen lopettaminen tai aloittaminen normaalia kylmemmillä keleillä</a:t>
            </a:r>
          </a:p>
        </p:txBody>
      </p:sp>
      <p:sp>
        <p:nvSpPr>
          <p:cNvPr id="4" name="Päivämäärän paikkamerkki 3">
            <a:extLst>
              <a:ext uri="{FF2B5EF4-FFF2-40B4-BE49-F238E27FC236}">
                <a16:creationId xmlns:a16="http://schemas.microsoft.com/office/drawing/2014/main" id="{C52C449D-8C08-D4F6-48B1-ADB96F82E802}"/>
              </a:ext>
            </a:extLst>
          </p:cNvPr>
          <p:cNvSpPr>
            <a:spLocks noGrp="1"/>
          </p:cNvSpPr>
          <p:nvPr>
            <p:ph type="dt" sz="half" idx="2"/>
          </p:nvPr>
        </p:nvSpPr>
        <p:spPr/>
        <p:txBody>
          <a:bodyPr/>
          <a:lstStyle/>
          <a:p>
            <a:fld id="{57A2592E-5AFC-4B99-842D-1B62600BF902}" type="datetime1">
              <a:rPr lang="fi-FI" smtClean="0"/>
              <a:t>11.1.2023</a:t>
            </a:fld>
            <a:endParaRPr lang="en-FI"/>
          </a:p>
        </p:txBody>
      </p:sp>
      <p:pic>
        <p:nvPicPr>
          <p:cNvPr id="5" name="Picture 7" descr="Diagram&#10;&#10;Description automatically generated">
            <a:extLst>
              <a:ext uri="{FF2B5EF4-FFF2-40B4-BE49-F238E27FC236}">
                <a16:creationId xmlns:a16="http://schemas.microsoft.com/office/drawing/2014/main" id="{A4674025-43E6-0210-0B90-A2AA52A47880}"/>
              </a:ext>
            </a:extLst>
          </p:cNvPr>
          <p:cNvPicPr>
            <a:picLocks noChangeAspect="1"/>
          </p:cNvPicPr>
          <p:nvPr/>
        </p:nvPicPr>
        <p:blipFill>
          <a:blip r:embed="rId3"/>
          <a:stretch>
            <a:fillRect/>
          </a:stretch>
        </p:blipFill>
        <p:spPr>
          <a:xfrm>
            <a:off x="6864235" y="1705538"/>
            <a:ext cx="5308600" cy="3151427"/>
          </a:xfrm>
          <a:prstGeom prst="rect">
            <a:avLst/>
          </a:prstGeom>
        </p:spPr>
      </p:pic>
      <p:sp>
        <p:nvSpPr>
          <p:cNvPr id="8" name="Otsikko 1">
            <a:extLst>
              <a:ext uri="{FF2B5EF4-FFF2-40B4-BE49-F238E27FC236}">
                <a16:creationId xmlns:a16="http://schemas.microsoft.com/office/drawing/2014/main" id="{20ECA05E-C212-66B7-DDAF-8F76BB838C20}"/>
              </a:ext>
            </a:extLst>
          </p:cNvPr>
          <p:cNvSpPr txBox="1">
            <a:spLocks/>
          </p:cNvSpPr>
          <p:nvPr/>
        </p:nvSpPr>
        <p:spPr>
          <a:xfrm>
            <a:off x="838200" y="365125"/>
            <a:ext cx="10515600" cy="499289"/>
          </a:xfrm>
          <a:prstGeom prst="rect">
            <a:avLst/>
          </a:prstGeom>
        </p:spPr>
        <p:txBody>
          <a:bodyPr vert="horz" lIns="91440" tIns="45720" rIns="91440" bIns="45720" rtlCol="0" anchor="ctr">
            <a:noAutofit/>
          </a:bodyPr>
          <a:lstStyle>
            <a:lvl1pPr algn="l" defTabSz="914400" rtl="0" eaLnBrk="1" latinLnBrk="0" hangingPunct="1">
              <a:lnSpc>
                <a:spcPts val="3450"/>
              </a:lnSpc>
              <a:spcBef>
                <a:spcPct val="0"/>
              </a:spcBef>
              <a:buNone/>
              <a:defRPr sz="2900" b="1" i="0" kern="1200">
                <a:solidFill>
                  <a:schemeClr val="tx1"/>
                </a:solidFill>
                <a:latin typeface="Lucida Sans" panose="020B0602030504020204" pitchFamily="34" charset="77"/>
                <a:ea typeface="+mj-ea"/>
                <a:cs typeface="+mj-cs"/>
              </a:defRPr>
            </a:lvl1pPr>
          </a:lstStyle>
          <a:p>
            <a:pPr algn="ctr"/>
            <a:r>
              <a:rPr lang="fi-FI" sz="4400" spc="-150">
                <a:solidFill>
                  <a:srgbClr val="000000"/>
                </a:solidFill>
                <a:latin typeface="Calibri" panose="020F0502020204030204" pitchFamily="34" charset="0"/>
                <a:cs typeface="Calibri" panose="020F0502020204030204" pitchFamily="34" charset="0"/>
              </a:rPr>
              <a:t>Miksi energiansäästö on tärkeää?</a:t>
            </a:r>
          </a:p>
        </p:txBody>
      </p:sp>
      <p:sp>
        <p:nvSpPr>
          <p:cNvPr id="9" name="TextBox 7">
            <a:extLst>
              <a:ext uri="{FF2B5EF4-FFF2-40B4-BE49-F238E27FC236}">
                <a16:creationId xmlns:a16="http://schemas.microsoft.com/office/drawing/2014/main" id="{1260096D-EE80-F7C8-84DF-5D327AA25567}"/>
              </a:ext>
            </a:extLst>
          </p:cNvPr>
          <p:cNvSpPr txBox="1"/>
          <p:nvPr/>
        </p:nvSpPr>
        <p:spPr>
          <a:xfrm>
            <a:off x="2127364" y="753699"/>
            <a:ext cx="7937271" cy="461665"/>
          </a:xfrm>
          <a:prstGeom prst="rect">
            <a:avLst/>
          </a:prstGeom>
          <a:noFill/>
        </p:spPr>
        <p:txBody>
          <a:bodyPr wrap="square">
            <a:spAutoFit/>
          </a:bodyPr>
          <a:lstStyle/>
          <a:p>
            <a:pPr algn="ctr"/>
            <a:r>
              <a:rPr lang="fi-FI" sz="2400">
                <a:solidFill>
                  <a:schemeClr val="bg1">
                    <a:lumMod val="50000"/>
                  </a:schemeClr>
                </a:solidFill>
              </a:rPr>
              <a:t>ENERGIAN RIITTÄVYYS</a:t>
            </a:r>
            <a:endParaRPr lang="en-FI" sz="2400">
              <a:solidFill>
                <a:schemeClr val="bg1">
                  <a:lumMod val="50000"/>
                </a:schemeClr>
              </a:solidFill>
            </a:endParaRPr>
          </a:p>
        </p:txBody>
      </p:sp>
      <p:sp>
        <p:nvSpPr>
          <p:cNvPr id="2" name="Alatunnisteen paikkamerkki 1">
            <a:extLst>
              <a:ext uri="{FF2B5EF4-FFF2-40B4-BE49-F238E27FC236}">
                <a16:creationId xmlns:a16="http://schemas.microsoft.com/office/drawing/2014/main" id="{E95AE6F3-3C3C-04B8-D5F0-F5FC407724FC}"/>
              </a:ext>
            </a:extLst>
          </p:cNvPr>
          <p:cNvSpPr>
            <a:spLocks noGrp="1"/>
          </p:cNvSpPr>
          <p:nvPr>
            <p:ph type="ftr" sz="quarter" idx="3"/>
          </p:nvPr>
        </p:nvSpPr>
        <p:spPr/>
        <p:txBody>
          <a:bodyPr/>
          <a:lstStyle/>
          <a:p>
            <a:r>
              <a:rPr lang="fi-FI"/>
              <a:t>Onko energiaa? Energiansäästö auttaa kaikkia</a:t>
            </a:r>
            <a:endParaRPr lang="en-FI" dirty="0"/>
          </a:p>
        </p:txBody>
      </p:sp>
      <p:sp>
        <p:nvSpPr>
          <p:cNvPr id="6" name="Dian numeron paikkamerkki 5">
            <a:extLst>
              <a:ext uri="{FF2B5EF4-FFF2-40B4-BE49-F238E27FC236}">
                <a16:creationId xmlns:a16="http://schemas.microsoft.com/office/drawing/2014/main" id="{7C5E78B8-7ABA-5937-AB02-557E49EC12DB}"/>
              </a:ext>
            </a:extLst>
          </p:cNvPr>
          <p:cNvSpPr>
            <a:spLocks noGrp="1"/>
          </p:cNvSpPr>
          <p:nvPr>
            <p:ph type="sldNum" sz="quarter" idx="4"/>
          </p:nvPr>
        </p:nvSpPr>
        <p:spPr/>
        <p:txBody>
          <a:bodyPr/>
          <a:lstStyle/>
          <a:p>
            <a:fld id="{BFF9DCD0-3869-094B-9C9B-6235A2A96309}" type="slidenum">
              <a:rPr lang="en-FI" smtClean="0"/>
              <a:pPr/>
              <a:t>11</a:t>
            </a:fld>
            <a:endParaRPr lang="en-FI"/>
          </a:p>
        </p:txBody>
      </p:sp>
    </p:spTree>
    <p:extLst>
      <p:ext uri="{BB962C8B-B14F-4D97-AF65-F5344CB8AC3E}">
        <p14:creationId xmlns:p14="http://schemas.microsoft.com/office/powerpoint/2010/main" val="232558845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äivämäärän paikkamerkki 3">
            <a:extLst>
              <a:ext uri="{FF2B5EF4-FFF2-40B4-BE49-F238E27FC236}">
                <a16:creationId xmlns:a16="http://schemas.microsoft.com/office/drawing/2014/main" id="{5B82B2AC-2E01-5D5A-6E23-B3CC4FD5B96E}"/>
              </a:ext>
            </a:extLst>
          </p:cNvPr>
          <p:cNvSpPr>
            <a:spLocks noGrp="1"/>
          </p:cNvSpPr>
          <p:nvPr>
            <p:ph type="dt" sz="half" idx="2"/>
          </p:nvPr>
        </p:nvSpPr>
        <p:spPr/>
        <p:txBody>
          <a:bodyPr/>
          <a:lstStyle/>
          <a:p>
            <a:fld id="{D82E4528-3108-4CCD-8797-9EC1E82F5FDD}" type="datetime1">
              <a:rPr lang="fi-FI" smtClean="0"/>
              <a:t>11.1.2023</a:t>
            </a:fld>
            <a:endParaRPr lang="en-FI"/>
          </a:p>
        </p:txBody>
      </p:sp>
      <p:sp>
        <p:nvSpPr>
          <p:cNvPr id="5" name="Alatunnisteen paikkamerkki 4">
            <a:extLst>
              <a:ext uri="{FF2B5EF4-FFF2-40B4-BE49-F238E27FC236}">
                <a16:creationId xmlns:a16="http://schemas.microsoft.com/office/drawing/2014/main" id="{3726B3BB-F069-6164-873D-CAFEF5BD9E4B}"/>
              </a:ext>
            </a:extLst>
          </p:cNvPr>
          <p:cNvSpPr>
            <a:spLocks noGrp="1"/>
          </p:cNvSpPr>
          <p:nvPr>
            <p:ph type="ftr" sz="quarter" idx="3"/>
          </p:nvPr>
        </p:nvSpPr>
        <p:spPr/>
        <p:txBody>
          <a:bodyPr/>
          <a:lstStyle/>
          <a:p>
            <a:r>
              <a:rPr lang="fi-FI"/>
              <a:t>Onko energiaa? Energiansäästö auttaa kaikkia</a:t>
            </a:r>
            <a:endParaRPr lang="en-FI"/>
          </a:p>
        </p:txBody>
      </p:sp>
      <p:sp>
        <p:nvSpPr>
          <p:cNvPr id="6" name="Dian numeron paikkamerkki 5">
            <a:extLst>
              <a:ext uri="{FF2B5EF4-FFF2-40B4-BE49-F238E27FC236}">
                <a16:creationId xmlns:a16="http://schemas.microsoft.com/office/drawing/2014/main" id="{AA37ADBE-D05A-CB55-3E62-8C2682B69C18}"/>
              </a:ext>
            </a:extLst>
          </p:cNvPr>
          <p:cNvSpPr>
            <a:spLocks noGrp="1"/>
          </p:cNvSpPr>
          <p:nvPr>
            <p:ph type="sldNum" sz="quarter" idx="4"/>
          </p:nvPr>
        </p:nvSpPr>
        <p:spPr/>
        <p:txBody>
          <a:bodyPr/>
          <a:lstStyle/>
          <a:p>
            <a:fld id="{BFF9DCD0-3869-094B-9C9B-6235A2A96309}" type="slidenum">
              <a:rPr lang="en-FI" smtClean="0"/>
              <a:pPr/>
              <a:t>12</a:t>
            </a:fld>
            <a:endParaRPr lang="en-FI"/>
          </a:p>
        </p:txBody>
      </p:sp>
      <p:sp>
        <p:nvSpPr>
          <p:cNvPr id="7" name="Otsikko 1">
            <a:extLst>
              <a:ext uri="{FF2B5EF4-FFF2-40B4-BE49-F238E27FC236}">
                <a16:creationId xmlns:a16="http://schemas.microsoft.com/office/drawing/2014/main" id="{A0D6093C-6FE1-455C-550C-1BEBD9743EC4}"/>
              </a:ext>
            </a:extLst>
          </p:cNvPr>
          <p:cNvSpPr txBox="1">
            <a:spLocks/>
          </p:cNvSpPr>
          <p:nvPr/>
        </p:nvSpPr>
        <p:spPr>
          <a:xfrm>
            <a:off x="3263348" y="365125"/>
            <a:ext cx="10515600" cy="499289"/>
          </a:xfrm>
          <a:prstGeom prst="rect">
            <a:avLst/>
          </a:prstGeom>
        </p:spPr>
        <p:txBody>
          <a:bodyPr vert="horz" lIns="91440" tIns="45720" rIns="91440" bIns="45720" rtlCol="0" anchor="ctr">
            <a:noAutofit/>
          </a:bodyPr>
          <a:lstStyle>
            <a:lvl1pPr algn="l" defTabSz="914400" rtl="0" eaLnBrk="1" latinLnBrk="0" hangingPunct="1">
              <a:lnSpc>
                <a:spcPts val="3450"/>
              </a:lnSpc>
              <a:spcBef>
                <a:spcPct val="0"/>
              </a:spcBef>
              <a:buNone/>
              <a:defRPr sz="2900" b="1" i="0" kern="1200">
                <a:solidFill>
                  <a:schemeClr val="tx1"/>
                </a:solidFill>
                <a:latin typeface="Lucida Sans" panose="020B0602030504020204" pitchFamily="34" charset="77"/>
                <a:ea typeface="+mj-ea"/>
                <a:cs typeface="+mj-cs"/>
              </a:defRPr>
            </a:lvl1pPr>
          </a:lstStyle>
          <a:p>
            <a:pPr algn="ctr"/>
            <a:r>
              <a:rPr lang="fi-FI" sz="4400" spc="-150">
                <a:solidFill>
                  <a:srgbClr val="000000"/>
                </a:solidFill>
                <a:latin typeface="Calibri" panose="020F0502020204030204" pitchFamily="34" charset="0"/>
                <a:cs typeface="Calibri" panose="020F0502020204030204" pitchFamily="34" charset="0"/>
              </a:rPr>
              <a:t>Energiankulutus tutuksi!</a:t>
            </a:r>
          </a:p>
        </p:txBody>
      </p:sp>
      <p:sp>
        <p:nvSpPr>
          <p:cNvPr id="8" name="TextBox 7">
            <a:extLst>
              <a:ext uri="{FF2B5EF4-FFF2-40B4-BE49-F238E27FC236}">
                <a16:creationId xmlns:a16="http://schemas.microsoft.com/office/drawing/2014/main" id="{3CA6C2DA-CF68-3247-DAA0-97C5DC75062E}"/>
              </a:ext>
            </a:extLst>
          </p:cNvPr>
          <p:cNvSpPr txBox="1"/>
          <p:nvPr/>
        </p:nvSpPr>
        <p:spPr>
          <a:xfrm>
            <a:off x="4552512" y="753699"/>
            <a:ext cx="7937271" cy="461665"/>
          </a:xfrm>
          <a:prstGeom prst="rect">
            <a:avLst/>
          </a:prstGeom>
          <a:noFill/>
        </p:spPr>
        <p:txBody>
          <a:bodyPr wrap="square">
            <a:spAutoFit/>
          </a:bodyPr>
          <a:lstStyle/>
          <a:p>
            <a:pPr algn="ctr"/>
            <a:r>
              <a:rPr lang="fi-FI" sz="2400">
                <a:solidFill>
                  <a:schemeClr val="bg1">
                    <a:lumMod val="50000"/>
                  </a:schemeClr>
                </a:solidFill>
                <a:latin typeface="Calibri" panose="020F0502020204030204" pitchFamily="34" charset="0"/>
                <a:cs typeface="Calibri" panose="020F0502020204030204" pitchFamily="34" charset="0"/>
              </a:rPr>
              <a:t>KORTTIPELI</a:t>
            </a:r>
            <a:endParaRPr lang="en-FI" sz="2400">
              <a:solidFill>
                <a:schemeClr val="bg1">
                  <a:lumMod val="50000"/>
                </a:schemeClr>
              </a:solidFill>
            </a:endParaRPr>
          </a:p>
        </p:txBody>
      </p:sp>
      <p:pic>
        <p:nvPicPr>
          <p:cNvPr id="16" name="Kuva 15">
            <a:extLst>
              <a:ext uri="{FF2B5EF4-FFF2-40B4-BE49-F238E27FC236}">
                <a16:creationId xmlns:a16="http://schemas.microsoft.com/office/drawing/2014/main" id="{CA20146C-01DD-EF51-56F5-AADB15F14015}"/>
              </a:ext>
            </a:extLst>
          </p:cNvPr>
          <p:cNvPicPr>
            <a:picLocks noChangeAspect="1"/>
          </p:cNvPicPr>
          <p:nvPr/>
        </p:nvPicPr>
        <p:blipFill>
          <a:blip r:embed="rId3"/>
          <a:stretch>
            <a:fillRect/>
          </a:stretch>
        </p:blipFill>
        <p:spPr>
          <a:xfrm>
            <a:off x="6392545" y="1252988"/>
            <a:ext cx="3756937" cy="5332173"/>
          </a:xfrm>
          <a:prstGeom prst="rect">
            <a:avLst/>
          </a:prstGeom>
        </p:spPr>
      </p:pic>
      <p:pic>
        <p:nvPicPr>
          <p:cNvPr id="22" name="Kuva 21">
            <a:extLst>
              <a:ext uri="{FF2B5EF4-FFF2-40B4-BE49-F238E27FC236}">
                <a16:creationId xmlns:a16="http://schemas.microsoft.com/office/drawing/2014/main" id="{4213C4F9-4D53-8593-229D-185AAD4BB7A2}"/>
              </a:ext>
            </a:extLst>
          </p:cNvPr>
          <p:cNvPicPr>
            <a:picLocks noChangeAspect="1"/>
          </p:cNvPicPr>
          <p:nvPr/>
        </p:nvPicPr>
        <p:blipFill>
          <a:blip r:embed="rId4"/>
          <a:stretch>
            <a:fillRect/>
          </a:stretch>
        </p:blipFill>
        <p:spPr>
          <a:xfrm>
            <a:off x="491010" y="864414"/>
            <a:ext cx="2571167" cy="3257829"/>
          </a:xfrm>
          <a:prstGeom prst="rect">
            <a:avLst/>
          </a:prstGeom>
        </p:spPr>
      </p:pic>
      <p:pic>
        <p:nvPicPr>
          <p:cNvPr id="24" name="Kuva 23">
            <a:extLst>
              <a:ext uri="{FF2B5EF4-FFF2-40B4-BE49-F238E27FC236}">
                <a16:creationId xmlns:a16="http://schemas.microsoft.com/office/drawing/2014/main" id="{5E5C66E1-20F5-EFF0-4DE7-98A37D63EEEC}"/>
              </a:ext>
            </a:extLst>
          </p:cNvPr>
          <p:cNvPicPr>
            <a:picLocks noChangeAspect="1"/>
          </p:cNvPicPr>
          <p:nvPr/>
        </p:nvPicPr>
        <p:blipFill>
          <a:blip r:embed="rId5"/>
          <a:stretch>
            <a:fillRect/>
          </a:stretch>
        </p:blipFill>
        <p:spPr>
          <a:xfrm>
            <a:off x="2042518" y="2277502"/>
            <a:ext cx="2724849" cy="3446133"/>
          </a:xfrm>
          <a:prstGeom prst="rect">
            <a:avLst/>
          </a:prstGeom>
        </p:spPr>
      </p:pic>
    </p:spTree>
    <p:extLst>
      <p:ext uri="{BB962C8B-B14F-4D97-AF65-F5344CB8AC3E}">
        <p14:creationId xmlns:p14="http://schemas.microsoft.com/office/powerpoint/2010/main" val="420831000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F6E2A3AD-9288-A2C7-B8CD-051F9BA4599C}"/>
              </a:ext>
            </a:extLst>
          </p:cNvPr>
          <p:cNvSpPr>
            <a:spLocks noGrp="1"/>
          </p:cNvSpPr>
          <p:nvPr>
            <p:ph type="title"/>
          </p:nvPr>
        </p:nvSpPr>
        <p:spPr>
          <a:xfrm>
            <a:off x="838200" y="461370"/>
            <a:ext cx="10848372" cy="453022"/>
          </a:xfrm>
        </p:spPr>
        <p:txBody>
          <a:bodyPr/>
          <a:lstStyle/>
          <a:p>
            <a:r>
              <a:rPr lang="en-US" dirty="0"/>
              <a:t>Energiankulutus tutuksi! </a:t>
            </a:r>
            <a:r>
              <a:rPr lang="en-US" dirty="0" err="1"/>
              <a:t>Vastaukset</a:t>
            </a:r>
            <a:endParaRPr lang="fi-FI" dirty="0">
              <a:highlight>
                <a:srgbClr val="FFFF00"/>
              </a:highlight>
            </a:endParaRPr>
          </a:p>
        </p:txBody>
      </p:sp>
      <p:sp>
        <p:nvSpPr>
          <p:cNvPr id="3" name="Päivämäärän paikkamerkki 2">
            <a:extLst>
              <a:ext uri="{FF2B5EF4-FFF2-40B4-BE49-F238E27FC236}">
                <a16:creationId xmlns:a16="http://schemas.microsoft.com/office/drawing/2014/main" id="{F8371682-BFD1-F476-68B7-9E05FA4484FD}"/>
              </a:ext>
            </a:extLst>
          </p:cNvPr>
          <p:cNvSpPr>
            <a:spLocks noGrp="1"/>
          </p:cNvSpPr>
          <p:nvPr>
            <p:ph type="dt" sz="half" idx="2"/>
          </p:nvPr>
        </p:nvSpPr>
        <p:spPr/>
        <p:txBody>
          <a:bodyPr/>
          <a:lstStyle/>
          <a:p>
            <a:fld id="{7925BEB7-BB58-4CF9-B285-E4C70628382C}" type="datetime1">
              <a:rPr lang="fi-FI" smtClean="0"/>
              <a:t>11.1.2023</a:t>
            </a:fld>
            <a:endParaRPr lang="en-FI"/>
          </a:p>
        </p:txBody>
      </p:sp>
      <p:sp>
        <p:nvSpPr>
          <p:cNvPr id="5" name="Dian numeron paikkamerkki 4">
            <a:extLst>
              <a:ext uri="{FF2B5EF4-FFF2-40B4-BE49-F238E27FC236}">
                <a16:creationId xmlns:a16="http://schemas.microsoft.com/office/drawing/2014/main" id="{EC183FAE-9E5E-6BC9-43E2-FD419BB71242}"/>
              </a:ext>
            </a:extLst>
          </p:cNvPr>
          <p:cNvSpPr>
            <a:spLocks noGrp="1"/>
          </p:cNvSpPr>
          <p:nvPr>
            <p:ph type="sldNum" sz="quarter" idx="4"/>
          </p:nvPr>
        </p:nvSpPr>
        <p:spPr/>
        <p:txBody>
          <a:bodyPr/>
          <a:lstStyle/>
          <a:p>
            <a:fld id="{BFF9DCD0-3869-094B-9C9B-6235A2A96309}" type="slidenum">
              <a:rPr lang="en-FI" smtClean="0"/>
              <a:pPr/>
              <a:t>13</a:t>
            </a:fld>
            <a:endParaRPr lang="en-FI"/>
          </a:p>
        </p:txBody>
      </p:sp>
      <p:pic>
        <p:nvPicPr>
          <p:cNvPr id="14" name="Kuva 13" descr="Kuva, joka sisältää kohteen pöytä&#10;&#10;Kuvaus luotu automaattisesti">
            <a:extLst>
              <a:ext uri="{FF2B5EF4-FFF2-40B4-BE49-F238E27FC236}">
                <a16:creationId xmlns:a16="http://schemas.microsoft.com/office/drawing/2014/main" id="{D4B74A1C-0FFF-5AFE-F3CC-758FDD75B2C3}"/>
              </a:ext>
            </a:extLst>
          </p:cNvPr>
          <p:cNvPicPr>
            <a:picLocks noChangeAspect="1"/>
          </p:cNvPicPr>
          <p:nvPr/>
        </p:nvPicPr>
        <p:blipFill>
          <a:blip r:embed="rId3"/>
          <a:stretch>
            <a:fillRect/>
          </a:stretch>
        </p:blipFill>
        <p:spPr>
          <a:xfrm>
            <a:off x="4090707" y="984415"/>
            <a:ext cx="4010585" cy="5753903"/>
          </a:xfrm>
          <a:prstGeom prst="rect">
            <a:avLst/>
          </a:prstGeom>
        </p:spPr>
      </p:pic>
      <p:sp>
        <p:nvSpPr>
          <p:cNvPr id="4" name="Alatunnisteen paikkamerkki 3">
            <a:extLst>
              <a:ext uri="{FF2B5EF4-FFF2-40B4-BE49-F238E27FC236}">
                <a16:creationId xmlns:a16="http://schemas.microsoft.com/office/drawing/2014/main" id="{3283BA90-13CC-DECE-7432-149861B3D958}"/>
              </a:ext>
            </a:extLst>
          </p:cNvPr>
          <p:cNvSpPr>
            <a:spLocks noGrp="1"/>
          </p:cNvSpPr>
          <p:nvPr>
            <p:ph type="ftr" sz="quarter" idx="3"/>
          </p:nvPr>
        </p:nvSpPr>
        <p:spPr/>
        <p:txBody>
          <a:bodyPr/>
          <a:lstStyle/>
          <a:p>
            <a:r>
              <a:rPr lang="fi-FI"/>
              <a:t>Onko energiaa? Energiansäästö auttaa kaikkia</a:t>
            </a:r>
            <a:endParaRPr lang="en-FI"/>
          </a:p>
        </p:txBody>
      </p:sp>
    </p:spTree>
    <p:extLst>
      <p:ext uri="{BB962C8B-B14F-4D97-AF65-F5344CB8AC3E}">
        <p14:creationId xmlns:p14="http://schemas.microsoft.com/office/powerpoint/2010/main" val="182472206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4254BE4F-F412-475A-A4D1-32AED3F90BDE}"/>
              </a:ext>
            </a:extLst>
          </p:cNvPr>
          <p:cNvSpPr>
            <a:spLocks noGrp="1"/>
          </p:cNvSpPr>
          <p:nvPr>
            <p:ph idx="1"/>
          </p:nvPr>
        </p:nvSpPr>
        <p:spPr>
          <a:xfrm>
            <a:off x="800532" y="1541398"/>
            <a:ext cx="5801360" cy="5054589"/>
          </a:xfrm>
        </p:spPr>
        <p:txBody>
          <a:bodyPr/>
          <a:lstStyle/>
          <a:p>
            <a:r>
              <a:rPr lang="fi-FI" dirty="0">
                <a:solidFill>
                  <a:srgbClr val="000000"/>
                </a:solidFill>
                <a:latin typeface="Calibri" panose="020F0502020204030204" pitchFamily="34" charset="0"/>
                <a:cs typeface="Calibri" panose="020F0502020204030204" pitchFamily="34" charset="0"/>
              </a:rPr>
              <a:t>15 minuutin lämmin (38 °C) suihku joka päivä kuluttaa vuodessa noin 3 500 kWh lämpöä.</a:t>
            </a:r>
          </a:p>
          <a:p>
            <a:r>
              <a:rPr lang="fi-FI" dirty="0">
                <a:solidFill>
                  <a:srgbClr val="000000"/>
                </a:solidFill>
                <a:latin typeface="Calibri" panose="020F0502020204030204" pitchFamily="34" charset="0"/>
                <a:cs typeface="Calibri" panose="020F0502020204030204" pitchFamily="34" charset="0"/>
              </a:rPr>
              <a:t>Aiemmin sähkö maksoi 5 c/kWh. Veden lämmittäminen sähköllä maksoi tällöin</a:t>
            </a:r>
          </a:p>
          <a:p>
            <a:pPr marL="0" indent="0">
              <a:buNone/>
            </a:pPr>
            <a:r>
              <a:rPr lang="fi-FI" sz="5999" b="1" dirty="0">
                <a:solidFill>
                  <a:srgbClr val="000000"/>
                </a:solidFill>
                <a:latin typeface="Calibri" panose="020F0502020204030204" pitchFamily="34" charset="0"/>
                <a:cs typeface="Calibri" panose="020F0502020204030204" pitchFamily="34" charset="0"/>
              </a:rPr>
              <a:t>	175 €/v</a:t>
            </a:r>
          </a:p>
          <a:p>
            <a:r>
              <a:rPr lang="fi-FI" dirty="0">
                <a:solidFill>
                  <a:srgbClr val="000000"/>
                </a:solidFill>
                <a:latin typeface="Calibri" panose="020F0502020204030204" pitchFamily="34" charset="0"/>
                <a:cs typeface="Calibri" panose="020F0502020204030204" pitchFamily="34" charset="0"/>
              </a:rPr>
              <a:t>Sähkön hinta nousi tasolle 41 c/kWh. Paljon veden lämmittäminen nyt maksaa?</a:t>
            </a:r>
          </a:p>
          <a:p>
            <a:pPr marL="0" indent="0">
              <a:buNone/>
            </a:pPr>
            <a:r>
              <a:rPr lang="fi-FI" dirty="0">
                <a:solidFill>
                  <a:srgbClr val="000000"/>
                </a:solidFill>
                <a:latin typeface="Calibri" panose="020F0502020204030204" pitchFamily="34" charset="0"/>
                <a:cs typeface="Calibri" panose="020F0502020204030204" pitchFamily="34" charset="0"/>
              </a:rPr>
              <a:t>	</a:t>
            </a:r>
            <a:r>
              <a:rPr lang="fi-FI" sz="6000" b="1" dirty="0">
                <a:solidFill>
                  <a:schemeClr val="accent6"/>
                </a:solidFill>
                <a:latin typeface="Calibri" panose="020F0502020204030204" pitchFamily="34" charset="0"/>
                <a:ea typeface="Verdana" pitchFamily="34" charset="0"/>
                <a:cs typeface="Calibri" panose="020F0502020204030204" pitchFamily="34" charset="0"/>
              </a:rPr>
              <a:t>1435 €/v</a:t>
            </a:r>
          </a:p>
          <a:p>
            <a:pPr marL="0" indent="0">
              <a:buNone/>
            </a:pPr>
            <a:endParaRPr lang="fi-FI" dirty="0">
              <a:solidFill>
                <a:srgbClr val="000000"/>
              </a:solidFill>
              <a:latin typeface="Calibri" panose="020F0502020204030204" pitchFamily="34" charset="0"/>
              <a:cs typeface="Calibri" panose="020F0502020204030204" pitchFamily="34" charset="0"/>
            </a:endParaRPr>
          </a:p>
        </p:txBody>
      </p:sp>
      <p:pic>
        <p:nvPicPr>
          <p:cNvPr id="5" name="Picture 4">
            <a:extLst>
              <a:ext uri="{FF2B5EF4-FFF2-40B4-BE49-F238E27FC236}">
                <a16:creationId xmlns:a16="http://schemas.microsoft.com/office/drawing/2014/main" id="{9464324D-47DE-49DF-A832-4562D43A2B0D}"/>
              </a:ext>
            </a:extLst>
          </p:cNvPr>
          <p:cNvPicPr>
            <a:picLocks noChangeAspect="1"/>
          </p:cNvPicPr>
          <p:nvPr/>
        </p:nvPicPr>
        <p:blipFill>
          <a:blip r:embed="rId3"/>
          <a:stretch>
            <a:fillRect/>
          </a:stretch>
        </p:blipFill>
        <p:spPr>
          <a:xfrm rot="555986">
            <a:off x="8102777" y="930326"/>
            <a:ext cx="3294534" cy="2469666"/>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7" name="Picture 6">
            <a:extLst>
              <a:ext uri="{FF2B5EF4-FFF2-40B4-BE49-F238E27FC236}">
                <a16:creationId xmlns:a16="http://schemas.microsoft.com/office/drawing/2014/main" id="{27D3720A-6D0A-42DD-9F14-1638C43307E1}"/>
              </a:ext>
            </a:extLst>
          </p:cNvPr>
          <p:cNvPicPr>
            <a:picLocks noChangeAspect="1"/>
          </p:cNvPicPr>
          <p:nvPr/>
        </p:nvPicPr>
        <p:blipFill rotWithShape="1">
          <a:blip r:embed="rId4"/>
          <a:srcRect l="2022" t="9857" r="1122" b="1732"/>
          <a:stretch/>
        </p:blipFill>
        <p:spPr>
          <a:xfrm>
            <a:off x="7868134" y="3375581"/>
            <a:ext cx="3961916" cy="2173745"/>
          </a:xfrm>
          <a:prstGeom prst="rect">
            <a:avLst/>
          </a:prstGeom>
        </p:spPr>
      </p:pic>
      <p:sp>
        <p:nvSpPr>
          <p:cNvPr id="6" name="Otsikko 1">
            <a:extLst>
              <a:ext uri="{FF2B5EF4-FFF2-40B4-BE49-F238E27FC236}">
                <a16:creationId xmlns:a16="http://schemas.microsoft.com/office/drawing/2014/main" id="{686D31C8-1430-445A-E39C-3FBEF5D211CF}"/>
              </a:ext>
            </a:extLst>
          </p:cNvPr>
          <p:cNvSpPr txBox="1">
            <a:spLocks/>
          </p:cNvSpPr>
          <p:nvPr/>
        </p:nvSpPr>
        <p:spPr>
          <a:xfrm>
            <a:off x="838200" y="365125"/>
            <a:ext cx="10515600" cy="499289"/>
          </a:xfrm>
          <a:prstGeom prst="rect">
            <a:avLst/>
          </a:prstGeom>
        </p:spPr>
        <p:txBody>
          <a:bodyPr vert="horz" lIns="91440" tIns="45720" rIns="91440" bIns="45720" rtlCol="0" anchor="ctr">
            <a:noAutofit/>
          </a:bodyPr>
          <a:lstStyle>
            <a:lvl1pPr algn="l" defTabSz="914400" rtl="0" eaLnBrk="1" latinLnBrk="0" hangingPunct="1">
              <a:lnSpc>
                <a:spcPts val="3450"/>
              </a:lnSpc>
              <a:spcBef>
                <a:spcPct val="0"/>
              </a:spcBef>
              <a:buNone/>
              <a:defRPr sz="2900" b="1" i="0" kern="1200">
                <a:solidFill>
                  <a:schemeClr val="tx1"/>
                </a:solidFill>
                <a:latin typeface="Lucida Sans" panose="020B0602030504020204" pitchFamily="34" charset="77"/>
                <a:ea typeface="+mj-ea"/>
                <a:cs typeface="+mj-cs"/>
              </a:defRPr>
            </a:lvl1pPr>
          </a:lstStyle>
          <a:p>
            <a:pPr algn="ctr"/>
            <a:r>
              <a:rPr lang="fi-FI" sz="4400" spc="-150">
                <a:solidFill>
                  <a:srgbClr val="000000"/>
                </a:solidFill>
                <a:latin typeface="Calibri" panose="020F0502020204030204" pitchFamily="34" charset="0"/>
                <a:cs typeface="Calibri" panose="020F0502020204030204" pitchFamily="34" charset="0"/>
              </a:rPr>
              <a:t>Lasku</a:t>
            </a:r>
          </a:p>
        </p:txBody>
      </p:sp>
      <p:sp>
        <p:nvSpPr>
          <p:cNvPr id="8" name="TextBox 7">
            <a:extLst>
              <a:ext uri="{FF2B5EF4-FFF2-40B4-BE49-F238E27FC236}">
                <a16:creationId xmlns:a16="http://schemas.microsoft.com/office/drawing/2014/main" id="{5E4205BB-0493-EE33-4ECA-BB731C44EBB3}"/>
              </a:ext>
            </a:extLst>
          </p:cNvPr>
          <p:cNvSpPr txBox="1"/>
          <p:nvPr/>
        </p:nvSpPr>
        <p:spPr>
          <a:xfrm>
            <a:off x="2127364" y="753699"/>
            <a:ext cx="7937271" cy="461665"/>
          </a:xfrm>
          <a:prstGeom prst="rect">
            <a:avLst/>
          </a:prstGeom>
          <a:noFill/>
        </p:spPr>
        <p:txBody>
          <a:bodyPr wrap="square">
            <a:spAutoFit/>
          </a:bodyPr>
          <a:lstStyle/>
          <a:p>
            <a:pPr algn="ctr"/>
            <a:r>
              <a:rPr lang="fi-FI" sz="2400">
                <a:solidFill>
                  <a:schemeClr val="bg1">
                    <a:lumMod val="50000"/>
                  </a:schemeClr>
                </a:solidFill>
                <a:latin typeface="Calibri" panose="020F0502020204030204" pitchFamily="34" charset="0"/>
                <a:cs typeface="Calibri" panose="020F0502020204030204" pitchFamily="34" charset="0"/>
              </a:rPr>
              <a:t>PALJONKO ENERGIA MAKSAA?</a:t>
            </a:r>
            <a:endParaRPr lang="en-FI" sz="2400">
              <a:solidFill>
                <a:schemeClr val="bg1">
                  <a:lumMod val="50000"/>
                </a:schemeClr>
              </a:solidFill>
            </a:endParaRPr>
          </a:p>
        </p:txBody>
      </p:sp>
      <p:sp>
        <p:nvSpPr>
          <p:cNvPr id="2" name="Päivämäärän paikkamerkki 1">
            <a:extLst>
              <a:ext uri="{FF2B5EF4-FFF2-40B4-BE49-F238E27FC236}">
                <a16:creationId xmlns:a16="http://schemas.microsoft.com/office/drawing/2014/main" id="{C977CB38-D52E-B4F9-4FD1-5B6E5B169367}"/>
              </a:ext>
            </a:extLst>
          </p:cNvPr>
          <p:cNvSpPr>
            <a:spLocks noGrp="1"/>
          </p:cNvSpPr>
          <p:nvPr>
            <p:ph type="dt" sz="half" idx="2"/>
          </p:nvPr>
        </p:nvSpPr>
        <p:spPr/>
        <p:txBody>
          <a:bodyPr/>
          <a:lstStyle/>
          <a:p>
            <a:pPr algn="r"/>
            <a:fld id="{5AA62AA8-6EF5-412F-8BAF-39C78CC89660}" type="datetime1">
              <a:rPr lang="fi-FI" smtClean="0"/>
              <a:t>11.1.2023</a:t>
            </a:fld>
            <a:endParaRPr lang="en-GB" dirty="0"/>
          </a:p>
        </p:txBody>
      </p:sp>
      <p:sp>
        <p:nvSpPr>
          <p:cNvPr id="4" name="Alatunnisteen paikkamerkki 3">
            <a:extLst>
              <a:ext uri="{FF2B5EF4-FFF2-40B4-BE49-F238E27FC236}">
                <a16:creationId xmlns:a16="http://schemas.microsoft.com/office/drawing/2014/main" id="{9C5B6604-CCA2-235B-09A6-E36984B7F75C}"/>
              </a:ext>
            </a:extLst>
          </p:cNvPr>
          <p:cNvSpPr>
            <a:spLocks noGrp="1"/>
          </p:cNvSpPr>
          <p:nvPr>
            <p:ph type="ftr" sz="quarter" idx="3"/>
          </p:nvPr>
        </p:nvSpPr>
        <p:spPr/>
        <p:txBody>
          <a:bodyPr/>
          <a:lstStyle/>
          <a:p>
            <a:r>
              <a:rPr lang="fi-FI"/>
              <a:t>Onko energiaa? Energiansäästö auttaa kaikkia</a:t>
            </a:r>
            <a:endParaRPr lang="en-FI" dirty="0"/>
          </a:p>
        </p:txBody>
      </p:sp>
      <p:sp>
        <p:nvSpPr>
          <p:cNvPr id="9" name="Dian numeron paikkamerkki 8">
            <a:extLst>
              <a:ext uri="{FF2B5EF4-FFF2-40B4-BE49-F238E27FC236}">
                <a16:creationId xmlns:a16="http://schemas.microsoft.com/office/drawing/2014/main" id="{37F18CD9-131C-ED16-816C-B17DD0C2D9C8}"/>
              </a:ext>
            </a:extLst>
          </p:cNvPr>
          <p:cNvSpPr>
            <a:spLocks noGrp="1"/>
          </p:cNvSpPr>
          <p:nvPr>
            <p:ph type="sldNum" sz="quarter" idx="10"/>
          </p:nvPr>
        </p:nvSpPr>
        <p:spPr/>
        <p:txBody>
          <a:bodyPr/>
          <a:lstStyle/>
          <a:p>
            <a:fld id="{31421AFA-3AE7-4CEA-BC9B-447859BED57B}" type="slidenum">
              <a:rPr lang="en-GB" smtClean="0"/>
              <a:pPr/>
              <a:t>14</a:t>
            </a:fld>
            <a:endParaRPr lang="en-GB"/>
          </a:p>
        </p:txBody>
      </p:sp>
    </p:spTree>
    <p:extLst>
      <p:ext uri="{BB962C8B-B14F-4D97-AF65-F5344CB8AC3E}">
        <p14:creationId xmlns:p14="http://schemas.microsoft.com/office/powerpoint/2010/main" val="33475075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4254BE4F-F412-475A-A4D1-32AED3F90BDE}"/>
              </a:ext>
            </a:extLst>
          </p:cNvPr>
          <p:cNvSpPr>
            <a:spLocks noGrp="1"/>
          </p:cNvSpPr>
          <p:nvPr>
            <p:ph idx="1"/>
          </p:nvPr>
        </p:nvSpPr>
        <p:spPr>
          <a:xfrm>
            <a:off x="800532" y="1541398"/>
            <a:ext cx="5801360" cy="4261551"/>
          </a:xfrm>
        </p:spPr>
        <p:txBody>
          <a:bodyPr/>
          <a:lstStyle/>
          <a:p>
            <a:r>
              <a:rPr lang="fi-FI" dirty="0">
                <a:solidFill>
                  <a:srgbClr val="000000"/>
                </a:solidFill>
                <a:latin typeface="Calibri" panose="020F0502020204030204" pitchFamily="34" charset="0"/>
                <a:cs typeface="Calibri" panose="020F0502020204030204" pitchFamily="34" charset="0"/>
              </a:rPr>
              <a:t>3h pelaaminen pelikonsolilla neljä kertaa viikossa kuluttaa vuodessa noin 125 kWh.</a:t>
            </a:r>
          </a:p>
          <a:p>
            <a:r>
              <a:rPr lang="fi-FI" dirty="0">
                <a:solidFill>
                  <a:srgbClr val="000000"/>
                </a:solidFill>
                <a:latin typeface="Calibri" panose="020F0502020204030204" pitchFamily="34" charset="0"/>
                <a:cs typeface="Calibri" panose="020F0502020204030204" pitchFamily="34" charset="0"/>
              </a:rPr>
              <a:t>Aiemmin sähkö maksoi 5 c/kWh. Pelikonsolilla pelaaminen maksoi tällöin</a:t>
            </a:r>
          </a:p>
          <a:p>
            <a:pPr marL="0" indent="0">
              <a:buNone/>
            </a:pPr>
            <a:r>
              <a:rPr lang="fi-FI" sz="5999" b="1" dirty="0">
                <a:solidFill>
                  <a:srgbClr val="000000"/>
                </a:solidFill>
                <a:latin typeface="Calibri" panose="020F0502020204030204" pitchFamily="34" charset="0"/>
                <a:cs typeface="Calibri" panose="020F0502020204030204" pitchFamily="34" charset="0"/>
              </a:rPr>
              <a:t>	6,25 €/v</a:t>
            </a:r>
          </a:p>
          <a:p>
            <a:r>
              <a:rPr lang="fi-FI" dirty="0">
                <a:solidFill>
                  <a:srgbClr val="000000"/>
                </a:solidFill>
                <a:latin typeface="Calibri" panose="020F0502020204030204" pitchFamily="34" charset="0"/>
                <a:cs typeface="Calibri" panose="020F0502020204030204" pitchFamily="34" charset="0"/>
              </a:rPr>
              <a:t>Sähkön hinta nousi tasolle 41 c/kWh. Paljonko pelaaminen maksaa?</a:t>
            </a:r>
          </a:p>
          <a:p>
            <a:pPr marL="0" indent="0">
              <a:buNone/>
            </a:pPr>
            <a:r>
              <a:rPr lang="fi-FI" sz="6000" b="1" dirty="0">
                <a:solidFill>
                  <a:schemeClr val="accent6"/>
                </a:solidFill>
                <a:latin typeface="Calibri" panose="020F0502020204030204" pitchFamily="34" charset="0"/>
                <a:ea typeface="Verdana" pitchFamily="34" charset="0"/>
                <a:cs typeface="Calibri" panose="020F0502020204030204" pitchFamily="34" charset="0"/>
              </a:rPr>
              <a:t>	51,25 €/v</a:t>
            </a:r>
          </a:p>
        </p:txBody>
      </p:sp>
      <p:pic>
        <p:nvPicPr>
          <p:cNvPr id="5" name="Picture 4">
            <a:extLst>
              <a:ext uri="{FF2B5EF4-FFF2-40B4-BE49-F238E27FC236}">
                <a16:creationId xmlns:a16="http://schemas.microsoft.com/office/drawing/2014/main" id="{9464324D-47DE-49DF-A832-4562D43A2B0D}"/>
              </a:ext>
            </a:extLst>
          </p:cNvPr>
          <p:cNvPicPr>
            <a:picLocks noChangeAspect="1"/>
          </p:cNvPicPr>
          <p:nvPr/>
        </p:nvPicPr>
        <p:blipFill>
          <a:blip r:embed="rId3"/>
          <a:stretch>
            <a:fillRect/>
          </a:stretch>
        </p:blipFill>
        <p:spPr>
          <a:xfrm rot="555986">
            <a:off x="8083729" y="951862"/>
            <a:ext cx="3579329" cy="2683155"/>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7" name="Picture 6">
            <a:extLst>
              <a:ext uri="{FF2B5EF4-FFF2-40B4-BE49-F238E27FC236}">
                <a16:creationId xmlns:a16="http://schemas.microsoft.com/office/drawing/2014/main" id="{27D3720A-6D0A-42DD-9F14-1638C43307E1}"/>
              </a:ext>
            </a:extLst>
          </p:cNvPr>
          <p:cNvPicPr>
            <a:picLocks noChangeAspect="1"/>
          </p:cNvPicPr>
          <p:nvPr/>
        </p:nvPicPr>
        <p:blipFill rotWithShape="1">
          <a:blip r:embed="rId4"/>
          <a:srcRect l="2022" t="9857" r="1122" b="1732"/>
          <a:stretch/>
        </p:blipFill>
        <p:spPr>
          <a:xfrm>
            <a:off x="7567733" y="4073377"/>
            <a:ext cx="3833769" cy="2103436"/>
          </a:xfrm>
          <a:prstGeom prst="rect">
            <a:avLst/>
          </a:prstGeom>
        </p:spPr>
      </p:pic>
      <p:sp>
        <p:nvSpPr>
          <p:cNvPr id="6" name="Otsikko 1">
            <a:extLst>
              <a:ext uri="{FF2B5EF4-FFF2-40B4-BE49-F238E27FC236}">
                <a16:creationId xmlns:a16="http://schemas.microsoft.com/office/drawing/2014/main" id="{686D31C8-1430-445A-E39C-3FBEF5D211CF}"/>
              </a:ext>
            </a:extLst>
          </p:cNvPr>
          <p:cNvSpPr txBox="1">
            <a:spLocks/>
          </p:cNvSpPr>
          <p:nvPr/>
        </p:nvSpPr>
        <p:spPr>
          <a:xfrm>
            <a:off x="838200" y="365125"/>
            <a:ext cx="10515600" cy="499289"/>
          </a:xfrm>
          <a:prstGeom prst="rect">
            <a:avLst/>
          </a:prstGeom>
        </p:spPr>
        <p:txBody>
          <a:bodyPr vert="horz" lIns="91440" tIns="45720" rIns="91440" bIns="45720" rtlCol="0" anchor="ctr">
            <a:noAutofit/>
          </a:bodyPr>
          <a:lstStyle>
            <a:lvl1pPr algn="l" defTabSz="914400" rtl="0" eaLnBrk="1" latinLnBrk="0" hangingPunct="1">
              <a:lnSpc>
                <a:spcPts val="3450"/>
              </a:lnSpc>
              <a:spcBef>
                <a:spcPct val="0"/>
              </a:spcBef>
              <a:buNone/>
              <a:defRPr sz="2900" b="1" i="0" kern="1200">
                <a:solidFill>
                  <a:schemeClr val="tx1"/>
                </a:solidFill>
                <a:latin typeface="Lucida Sans" panose="020B0602030504020204" pitchFamily="34" charset="77"/>
                <a:ea typeface="+mj-ea"/>
                <a:cs typeface="+mj-cs"/>
              </a:defRPr>
            </a:lvl1pPr>
          </a:lstStyle>
          <a:p>
            <a:pPr algn="ctr"/>
            <a:r>
              <a:rPr lang="fi-FI" sz="4400" spc="-150">
                <a:solidFill>
                  <a:srgbClr val="000000"/>
                </a:solidFill>
                <a:latin typeface="Calibri" panose="020F0502020204030204" pitchFamily="34" charset="0"/>
                <a:cs typeface="Calibri" panose="020F0502020204030204" pitchFamily="34" charset="0"/>
              </a:rPr>
              <a:t>Lasku</a:t>
            </a:r>
          </a:p>
        </p:txBody>
      </p:sp>
      <p:sp>
        <p:nvSpPr>
          <p:cNvPr id="8" name="TextBox 7">
            <a:extLst>
              <a:ext uri="{FF2B5EF4-FFF2-40B4-BE49-F238E27FC236}">
                <a16:creationId xmlns:a16="http://schemas.microsoft.com/office/drawing/2014/main" id="{5E4205BB-0493-EE33-4ECA-BB731C44EBB3}"/>
              </a:ext>
            </a:extLst>
          </p:cNvPr>
          <p:cNvSpPr txBox="1"/>
          <p:nvPr/>
        </p:nvSpPr>
        <p:spPr>
          <a:xfrm>
            <a:off x="2127364" y="753699"/>
            <a:ext cx="7937271" cy="461665"/>
          </a:xfrm>
          <a:prstGeom prst="rect">
            <a:avLst/>
          </a:prstGeom>
          <a:noFill/>
        </p:spPr>
        <p:txBody>
          <a:bodyPr wrap="square">
            <a:spAutoFit/>
          </a:bodyPr>
          <a:lstStyle/>
          <a:p>
            <a:pPr algn="ctr"/>
            <a:r>
              <a:rPr lang="fi-FI" sz="2400">
                <a:solidFill>
                  <a:schemeClr val="bg1">
                    <a:lumMod val="50000"/>
                  </a:schemeClr>
                </a:solidFill>
                <a:latin typeface="Calibri" panose="020F0502020204030204" pitchFamily="34" charset="0"/>
                <a:cs typeface="Calibri" panose="020F0502020204030204" pitchFamily="34" charset="0"/>
              </a:rPr>
              <a:t>PALJONKO ENERGIA MAKSAA?</a:t>
            </a:r>
            <a:endParaRPr lang="en-FI" sz="2400">
              <a:solidFill>
                <a:schemeClr val="bg1">
                  <a:lumMod val="50000"/>
                </a:schemeClr>
              </a:solidFill>
            </a:endParaRPr>
          </a:p>
        </p:txBody>
      </p:sp>
      <p:sp>
        <p:nvSpPr>
          <p:cNvPr id="2" name="Päivämäärän paikkamerkki 1">
            <a:extLst>
              <a:ext uri="{FF2B5EF4-FFF2-40B4-BE49-F238E27FC236}">
                <a16:creationId xmlns:a16="http://schemas.microsoft.com/office/drawing/2014/main" id="{1887FE89-98B9-9EE9-FC1F-9CB8D129238B}"/>
              </a:ext>
            </a:extLst>
          </p:cNvPr>
          <p:cNvSpPr>
            <a:spLocks noGrp="1"/>
          </p:cNvSpPr>
          <p:nvPr>
            <p:ph type="dt" sz="half" idx="2"/>
          </p:nvPr>
        </p:nvSpPr>
        <p:spPr/>
        <p:txBody>
          <a:bodyPr/>
          <a:lstStyle/>
          <a:p>
            <a:pPr algn="r"/>
            <a:fld id="{C0701AA4-3FF1-4E38-A99F-E39B8402AB2E}" type="datetime1">
              <a:rPr lang="fi-FI" smtClean="0"/>
              <a:t>11.1.2023</a:t>
            </a:fld>
            <a:endParaRPr lang="en-GB" dirty="0"/>
          </a:p>
        </p:txBody>
      </p:sp>
      <p:sp>
        <p:nvSpPr>
          <p:cNvPr id="4" name="Alatunnisteen paikkamerkki 3">
            <a:extLst>
              <a:ext uri="{FF2B5EF4-FFF2-40B4-BE49-F238E27FC236}">
                <a16:creationId xmlns:a16="http://schemas.microsoft.com/office/drawing/2014/main" id="{D96A2835-4B4F-5F1C-3D72-1CCC4A1270BD}"/>
              </a:ext>
            </a:extLst>
          </p:cNvPr>
          <p:cNvSpPr>
            <a:spLocks noGrp="1"/>
          </p:cNvSpPr>
          <p:nvPr>
            <p:ph type="ftr" sz="quarter" idx="3"/>
          </p:nvPr>
        </p:nvSpPr>
        <p:spPr/>
        <p:txBody>
          <a:bodyPr/>
          <a:lstStyle/>
          <a:p>
            <a:r>
              <a:rPr lang="fi-FI"/>
              <a:t>Onko energiaa? Energiansäästö auttaa kaikkia</a:t>
            </a:r>
            <a:endParaRPr lang="en-FI" dirty="0"/>
          </a:p>
        </p:txBody>
      </p:sp>
      <p:sp>
        <p:nvSpPr>
          <p:cNvPr id="9" name="Dian numeron paikkamerkki 8">
            <a:extLst>
              <a:ext uri="{FF2B5EF4-FFF2-40B4-BE49-F238E27FC236}">
                <a16:creationId xmlns:a16="http://schemas.microsoft.com/office/drawing/2014/main" id="{55898356-FD30-52EF-B76F-8E47B60682F1}"/>
              </a:ext>
            </a:extLst>
          </p:cNvPr>
          <p:cNvSpPr>
            <a:spLocks noGrp="1"/>
          </p:cNvSpPr>
          <p:nvPr>
            <p:ph type="sldNum" sz="quarter" idx="10"/>
          </p:nvPr>
        </p:nvSpPr>
        <p:spPr/>
        <p:txBody>
          <a:bodyPr/>
          <a:lstStyle/>
          <a:p>
            <a:fld id="{31421AFA-3AE7-4CEA-BC9B-447859BED57B}" type="slidenum">
              <a:rPr lang="en-GB" smtClean="0"/>
              <a:pPr/>
              <a:t>15</a:t>
            </a:fld>
            <a:endParaRPr lang="en-GB"/>
          </a:p>
        </p:txBody>
      </p:sp>
    </p:spTree>
    <p:extLst>
      <p:ext uri="{BB962C8B-B14F-4D97-AF65-F5344CB8AC3E}">
        <p14:creationId xmlns:p14="http://schemas.microsoft.com/office/powerpoint/2010/main" val="25269749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Sisällön paikkamerkki 10" descr="Kuva, joka sisältää kohteen teksti, vuodevaatteet&#10;&#10;Kuvaus luotu automaattisesti">
            <a:extLst>
              <a:ext uri="{FF2B5EF4-FFF2-40B4-BE49-F238E27FC236}">
                <a16:creationId xmlns:a16="http://schemas.microsoft.com/office/drawing/2014/main" id="{D6882243-3A01-7015-C2F3-E9A153B79556}"/>
              </a:ext>
            </a:extLst>
          </p:cNvPr>
          <p:cNvPicPr>
            <a:picLocks noGrp="1" noChangeAspect="1"/>
          </p:cNvPicPr>
          <p:nvPr>
            <p:ph sz="quarter" idx="10"/>
          </p:nvPr>
        </p:nvPicPr>
        <p:blipFill>
          <a:blip r:embed="rId3"/>
          <a:stretch>
            <a:fillRect/>
          </a:stretch>
        </p:blipFill>
        <p:spPr>
          <a:xfrm>
            <a:off x="0" y="1408509"/>
            <a:ext cx="5387975" cy="4040981"/>
          </a:xfrm>
        </p:spPr>
      </p:pic>
      <p:sp>
        <p:nvSpPr>
          <p:cNvPr id="2" name="Otsikko 1">
            <a:extLst>
              <a:ext uri="{FF2B5EF4-FFF2-40B4-BE49-F238E27FC236}">
                <a16:creationId xmlns:a16="http://schemas.microsoft.com/office/drawing/2014/main" id="{6B5B2579-5ADB-BB0B-35AD-A974E6A504B8}"/>
              </a:ext>
            </a:extLst>
          </p:cNvPr>
          <p:cNvSpPr>
            <a:spLocks noGrp="1"/>
          </p:cNvSpPr>
          <p:nvPr>
            <p:ph type="title"/>
          </p:nvPr>
        </p:nvSpPr>
        <p:spPr>
          <a:xfrm>
            <a:off x="3002742" y="741998"/>
            <a:ext cx="6186516" cy="761031"/>
          </a:xfrm>
        </p:spPr>
        <p:txBody>
          <a:bodyPr/>
          <a:lstStyle/>
          <a:p>
            <a:r>
              <a:rPr lang="fi-FI" sz="4000" dirty="0"/>
              <a:t>Kouluissa – Iin kunta</a:t>
            </a:r>
            <a:endParaRPr lang="en-FI" sz="4000" dirty="0"/>
          </a:p>
        </p:txBody>
      </p:sp>
      <p:sp>
        <p:nvSpPr>
          <p:cNvPr id="3" name="Sisällön paikkamerkki 2">
            <a:extLst>
              <a:ext uri="{FF2B5EF4-FFF2-40B4-BE49-F238E27FC236}">
                <a16:creationId xmlns:a16="http://schemas.microsoft.com/office/drawing/2014/main" id="{D2D20B3A-D100-8481-F194-E4A5C73C0711}"/>
              </a:ext>
            </a:extLst>
          </p:cNvPr>
          <p:cNvSpPr>
            <a:spLocks noGrp="1"/>
          </p:cNvSpPr>
          <p:nvPr>
            <p:ph idx="1"/>
          </p:nvPr>
        </p:nvSpPr>
        <p:spPr>
          <a:xfrm>
            <a:off x="5702256" y="1432758"/>
            <a:ext cx="6186516" cy="4040981"/>
          </a:xfrm>
        </p:spPr>
        <p:txBody>
          <a:bodyPr>
            <a:normAutofit fontScale="92500" lnSpcReduction="20000"/>
          </a:bodyPr>
          <a:lstStyle/>
          <a:p>
            <a:r>
              <a:rPr lang="fi-FI" dirty="0"/>
              <a:t>Iin kunnassa koulut ja päiväkodit ovat lähteneet mukaan 50/50 -mallilla toteutettaviin energiansäästötalkoisiin.</a:t>
            </a:r>
          </a:p>
          <a:p>
            <a:r>
              <a:rPr lang="fi-FI" dirty="0"/>
              <a:t>Oppilaista ja opettajista koostuvat koulukohtaiset ympäristöraadit tarkastavat koulurakennukset ja etsivät energiansäästökohteita mm. valaistuksesta, ilmanvaihdon aikaohjelmista sekä käyttötottumuksista.</a:t>
            </a:r>
          </a:p>
          <a:p>
            <a:r>
              <a:rPr lang="fi-FI" dirty="0"/>
              <a:t>Koulujen ja päiväkotien lämmityksen, sähkön ja veden kulutuksia seurataan kuukausittain. Ympäristöraatien toiminnalla säästetyistä energiamaksuista kunta lahjoittaa puolet takaisin koulujen ja päiväkotien yhteiseen käyttöön. Säästöt käytetään mm. välitunti- ja liikuntavälineisiin.</a:t>
            </a:r>
          </a:p>
        </p:txBody>
      </p:sp>
      <p:sp>
        <p:nvSpPr>
          <p:cNvPr id="4" name="Päivämäärän paikkamerkki 3">
            <a:extLst>
              <a:ext uri="{FF2B5EF4-FFF2-40B4-BE49-F238E27FC236}">
                <a16:creationId xmlns:a16="http://schemas.microsoft.com/office/drawing/2014/main" id="{5B82B2AC-2E01-5D5A-6E23-B3CC4FD5B96E}"/>
              </a:ext>
            </a:extLst>
          </p:cNvPr>
          <p:cNvSpPr>
            <a:spLocks noGrp="1"/>
          </p:cNvSpPr>
          <p:nvPr>
            <p:ph type="dt" sz="half" idx="2"/>
          </p:nvPr>
        </p:nvSpPr>
        <p:spPr/>
        <p:txBody>
          <a:bodyPr/>
          <a:lstStyle/>
          <a:p>
            <a:fld id="{17666F8F-8766-4768-880D-2448FC87E952}" type="datetime1">
              <a:rPr lang="fi-FI" smtClean="0"/>
              <a:pPr/>
              <a:t>11.1.2023</a:t>
            </a:fld>
            <a:endParaRPr lang="en-FI"/>
          </a:p>
        </p:txBody>
      </p:sp>
      <p:sp>
        <p:nvSpPr>
          <p:cNvPr id="5" name="Alatunnisteen paikkamerkki 4">
            <a:extLst>
              <a:ext uri="{FF2B5EF4-FFF2-40B4-BE49-F238E27FC236}">
                <a16:creationId xmlns:a16="http://schemas.microsoft.com/office/drawing/2014/main" id="{3726B3BB-F069-6164-873D-CAFEF5BD9E4B}"/>
              </a:ext>
            </a:extLst>
          </p:cNvPr>
          <p:cNvSpPr>
            <a:spLocks noGrp="1"/>
          </p:cNvSpPr>
          <p:nvPr>
            <p:ph type="ftr" sz="quarter" idx="3"/>
          </p:nvPr>
        </p:nvSpPr>
        <p:spPr/>
        <p:txBody>
          <a:bodyPr/>
          <a:lstStyle/>
          <a:p>
            <a:r>
              <a:rPr lang="fi-FI"/>
              <a:t>Onko energiaa? Energiansäästö auttaa kaikkia</a:t>
            </a:r>
            <a:endParaRPr lang="en-FI"/>
          </a:p>
        </p:txBody>
      </p:sp>
      <p:sp>
        <p:nvSpPr>
          <p:cNvPr id="6" name="Dian numeron paikkamerkki 5">
            <a:extLst>
              <a:ext uri="{FF2B5EF4-FFF2-40B4-BE49-F238E27FC236}">
                <a16:creationId xmlns:a16="http://schemas.microsoft.com/office/drawing/2014/main" id="{AA37ADBE-D05A-CB55-3E62-8C2682B69C18}"/>
              </a:ext>
            </a:extLst>
          </p:cNvPr>
          <p:cNvSpPr>
            <a:spLocks noGrp="1"/>
          </p:cNvSpPr>
          <p:nvPr>
            <p:ph type="sldNum" sz="quarter" idx="4"/>
          </p:nvPr>
        </p:nvSpPr>
        <p:spPr/>
        <p:txBody>
          <a:bodyPr/>
          <a:lstStyle/>
          <a:p>
            <a:fld id="{BFF9DCD0-3869-094B-9C9B-6235A2A96309}" type="slidenum">
              <a:rPr lang="en-FI" smtClean="0"/>
              <a:pPr/>
              <a:t>16</a:t>
            </a:fld>
            <a:endParaRPr lang="en-FI"/>
          </a:p>
        </p:txBody>
      </p:sp>
      <p:sp>
        <p:nvSpPr>
          <p:cNvPr id="7" name="Otsikko 1">
            <a:extLst>
              <a:ext uri="{FF2B5EF4-FFF2-40B4-BE49-F238E27FC236}">
                <a16:creationId xmlns:a16="http://schemas.microsoft.com/office/drawing/2014/main" id="{5698EC42-082B-AEB4-3D72-48BE53E65163}"/>
              </a:ext>
            </a:extLst>
          </p:cNvPr>
          <p:cNvSpPr txBox="1">
            <a:spLocks/>
          </p:cNvSpPr>
          <p:nvPr/>
        </p:nvSpPr>
        <p:spPr>
          <a:xfrm>
            <a:off x="838200" y="365125"/>
            <a:ext cx="10515600" cy="499289"/>
          </a:xfrm>
          <a:prstGeom prst="rect">
            <a:avLst/>
          </a:prstGeom>
        </p:spPr>
        <p:txBody>
          <a:bodyPr vert="horz" lIns="91440" tIns="45720" rIns="91440" bIns="45720" rtlCol="0" anchor="ctr">
            <a:noAutofit/>
          </a:bodyPr>
          <a:lstStyle>
            <a:lvl1pPr algn="l" defTabSz="914400" rtl="0" eaLnBrk="1" latinLnBrk="0" hangingPunct="1">
              <a:lnSpc>
                <a:spcPts val="3450"/>
              </a:lnSpc>
              <a:spcBef>
                <a:spcPct val="0"/>
              </a:spcBef>
              <a:buNone/>
              <a:defRPr sz="2900" b="1" i="0" kern="1200">
                <a:solidFill>
                  <a:schemeClr val="tx1"/>
                </a:solidFill>
                <a:latin typeface="Lucida Sans" panose="020B0602030504020204" pitchFamily="34" charset="77"/>
                <a:ea typeface="+mj-ea"/>
                <a:cs typeface="+mj-cs"/>
              </a:defRPr>
            </a:lvl1pPr>
          </a:lstStyle>
          <a:p>
            <a:pPr algn="ctr"/>
            <a:r>
              <a:rPr lang="fi-FI" sz="4400" spc="-150" dirty="0">
                <a:solidFill>
                  <a:srgbClr val="000000"/>
                </a:solidFill>
                <a:latin typeface="Calibri" panose="020F0502020204030204" pitchFamily="34" charset="0"/>
                <a:cs typeface="Calibri" panose="020F0502020204030204" pitchFamily="34" charset="0"/>
              </a:rPr>
              <a:t>Mitä Suomessa tehdään?</a:t>
            </a:r>
          </a:p>
        </p:txBody>
      </p:sp>
      <p:sp>
        <p:nvSpPr>
          <p:cNvPr id="8" name="Tekstiruutu 7">
            <a:extLst>
              <a:ext uri="{FF2B5EF4-FFF2-40B4-BE49-F238E27FC236}">
                <a16:creationId xmlns:a16="http://schemas.microsoft.com/office/drawing/2014/main" id="{7AAADC22-4238-CA7A-473E-A09E849DFFE9}"/>
              </a:ext>
            </a:extLst>
          </p:cNvPr>
          <p:cNvSpPr txBox="1"/>
          <p:nvPr/>
        </p:nvSpPr>
        <p:spPr>
          <a:xfrm>
            <a:off x="123614" y="5473739"/>
            <a:ext cx="2658979" cy="326180"/>
          </a:xfrm>
          <a:prstGeom prst="rect">
            <a:avLst/>
          </a:prstGeom>
          <a:noFill/>
        </p:spPr>
        <p:txBody>
          <a:bodyPr wrap="square" rtlCol="0">
            <a:spAutoFit/>
          </a:bodyPr>
          <a:lstStyle/>
          <a:p>
            <a:pPr algn="l">
              <a:lnSpc>
                <a:spcPct val="120000"/>
              </a:lnSpc>
            </a:pPr>
            <a:r>
              <a:rPr lang="fi-FI" sz="1400" dirty="0">
                <a:latin typeface="Lucida Sans" panose="020B0602030504020204" pitchFamily="34" charset="77"/>
              </a:rPr>
              <a:t>Kuva: Iin kunta</a:t>
            </a:r>
            <a:endParaRPr lang="en-GB" sz="1400" dirty="0">
              <a:latin typeface="Lucida Sans" panose="020B0602030504020204" pitchFamily="34" charset="77"/>
            </a:endParaRPr>
          </a:p>
        </p:txBody>
      </p:sp>
    </p:spTree>
    <p:extLst>
      <p:ext uri="{BB962C8B-B14F-4D97-AF65-F5344CB8AC3E}">
        <p14:creationId xmlns:p14="http://schemas.microsoft.com/office/powerpoint/2010/main" val="412415692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3E732B40-E030-CFF0-5D87-AE8BD440F11B}"/>
              </a:ext>
            </a:extLst>
          </p:cNvPr>
          <p:cNvSpPr>
            <a:spLocks noGrp="1"/>
          </p:cNvSpPr>
          <p:nvPr>
            <p:ph type="title"/>
          </p:nvPr>
        </p:nvSpPr>
        <p:spPr>
          <a:xfrm>
            <a:off x="838200" y="365125"/>
            <a:ext cx="7288161" cy="1325563"/>
          </a:xfrm>
        </p:spPr>
        <p:txBody>
          <a:bodyPr anchor="ctr">
            <a:normAutofit/>
          </a:bodyPr>
          <a:lstStyle/>
          <a:p>
            <a:pPr>
              <a:lnSpc>
                <a:spcPts val="3500"/>
              </a:lnSpc>
            </a:pPr>
            <a:r>
              <a:rPr lang="fi-FI" dirty="0"/>
              <a:t>Kuntien ja kaupunkien toimenpiteitä</a:t>
            </a:r>
            <a:endParaRPr lang="en-FI" dirty="0"/>
          </a:p>
        </p:txBody>
      </p:sp>
      <p:sp>
        <p:nvSpPr>
          <p:cNvPr id="3" name="Sisällön paikkamerkki 2">
            <a:extLst>
              <a:ext uri="{FF2B5EF4-FFF2-40B4-BE49-F238E27FC236}">
                <a16:creationId xmlns:a16="http://schemas.microsoft.com/office/drawing/2014/main" id="{8F84DC69-69E7-2929-0155-6BF9194961AD}"/>
              </a:ext>
            </a:extLst>
          </p:cNvPr>
          <p:cNvSpPr>
            <a:spLocks noGrp="1"/>
          </p:cNvSpPr>
          <p:nvPr>
            <p:ph idx="1"/>
          </p:nvPr>
        </p:nvSpPr>
        <p:spPr>
          <a:xfrm>
            <a:off x="838200" y="1893477"/>
            <a:ext cx="7564395" cy="3714184"/>
          </a:xfrm>
        </p:spPr>
        <p:txBody>
          <a:bodyPr>
            <a:noAutofit/>
          </a:bodyPr>
          <a:lstStyle/>
          <a:p>
            <a:pPr marL="0" indent="0">
              <a:buNone/>
            </a:pPr>
            <a:endParaRPr lang="fi-FI" sz="2200" dirty="0"/>
          </a:p>
          <a:p>
            <a:pPr marL="342900" indent="-342900">
              <a:buFont typeface="Arial" panose="020B0604020202020204" pitchFamily="34" charset="0"/>
              <a:buChar char="•"/>
            </a:pPr>
            <a:r>
              <a:rPr lang="fi-FI" sz="2200" dirty="0"/>
              <a:t>Katuvalaistuksen vaihtaminen LED-lamppuihin</a:t>
            </a:r>
          </a:p>
          <a:p>
            <a:pPr marL="342900" indent="-342900">
              <a:buFont typeface="Arial" panose="020B0604020202020204" pitchFamily="34" charset="0"/>
              <a:buChar char="•"/>
            </a:pPr>
            <a:r>
              <a:rPr lang="fi-FI" sz="2200" dirty="0"/>
              <a:t>Erilaisten tilojen ilmanvaihdon, lämmityksen ja valaistuksen optimointi</a:t>
            </a:r>
          </a:p>
          <a:p>
            <a:pPr marL="342900" indent="-342900">
              <a:buFont typeface="Arial" panose="020B0604020202020204" pitchFamily="34" charset="0"/>
              <a:buChar char="•"/>
            </a:pPr>
            <a:r>
              <a:rPr lang="fi-FI" sz="2200" dirty="0"/>
              <a:t>Energiayhtiöt siirtyvät uusiutuvan energian käyttöön</a:t>
            </a:r>
            <a:endParaRPr lang="fi-FI" sz="1600" dirty="0"/>
          </a:p>
          <a:p>
            <a:endParaRPr lang="fi-FI" sz="2200" dirty="0"/>
          </a:p>
          <a:p>
            <a:endParaRPr lang="fi-FI" sz="2200" dirty="0"/>
          </a:p>
        </p:txBody>
      </p:sp>
      <p:sp>
        <p:nvSpPr>
          <p:cNvPr id="4" name="Päivämäärän paikkamerkki 3">
            <a:extLst>
              <a:ext uri="{FF2B5EF4-FFF2-40B4-BE49-F238E27FC236}">
                <a16:creationId xmlns:a16="http://schemas.microsoft.com/office/drawing/2014/main" id="{67F0EADA-6170-B2CA-372F-FA1FC9122638}"/>
              </a:ext>
            </a:extLst>
          </p:cNvPr>
          <p:cNvSpPr>
            <a:spLocks noGrp="1"/>
          </p:cNvSpPr>
          <p:nvPr>
            <p:ph type="dt" sz="half" idx="2"/>
          </p:nvPr>
        </p:nvSpPr>
        <p:spPr>
          <a:xfrm>
            <a:off x="1453104" y="6373193"/>
            <a:ext cx="1129497" cy="365125"/>
          </a:xfrm>
        </p:spPr>
        <p:txBody>
          <a:bodyPr>
            <a:normAutofit/>
          </a:bodyPr>
          <a:lstStyle/>
          <a:p>
            <a:pPr>
              <a:spcAft>
                <a:spcPts val="600"/>
              </a:spcAft>
            </a:pPr>
            <a:fld id="{D7A910ED-0097-481B-BC31-DB00B54D6ACF}" type="datetime1">
              <a:rPr lang="fi-FI" smtClean="0"/>
              <a:t>11.1.2023</a:t>
            </a:fld>
            <a:endParaRPr lang="en-FI"/>
          </a:p>
        </p:txBody>
      </p:sp>
      <p:pic>
        <p:nvPicPr>
          <p:cNvPr id="7" name="Kuva 6" descr="Kuva, joka sisältää kohteen rakennus, ulko&#10;&#10;Kuvaus luotu automaattisesti">
            <a:extLst>
              <a:ext uri="{FF2B5EF4-FFF2-40B4-BE49-F238E27FC236}">
                <a16:creationId xmlns:a16="http://schemas.microsoft.com/office/drawing/2014/main" id="{913DCFD9-A98E-C396-B49C-4CABA383872B}"/>
              </a:ext>
            </a:extLst>
          </p:cNvPr>
          <p:cNvPicPr>
            <a:picLocks noChangeAspect="1"/>
          </p:cNvPicPr>
          <p:nvPr/>
        </p:nvPicPr>
        <p:blipFill rotWithShape="1">
          <a:blip r:embed="rId3"/>
          <a:srcRect l="7252" t="10526" r="18487" b="21306"/>
          <a:stretch/>
        </p:blipFill>
        <p:spPr>
          <a:xfrm rot="5400000">
            <a:off x="7609282" y="1308113"/>
            <a:ext cx="5092860" cy="3506235"/>
          </a:xfrm>
          <a:prstGeom prst="rect">
            <a:avLst/>
          </a:prstGeom>
        </p:spPr>
      </p:pic>
      <p:sp>
        <p:nvSpPr>
          <p:cNvPr id="9" name="Alatunnisteen paikkamerkki 8">
            <a:extLst>
              <a:ext uri="{FF2B5EF4-FFF2-40B4-BE49-F238E27FC236}">
                <a16:creationId xmlns:a16="http://schemas.microsoft.com/office/drawing/2014/main" id="{47D5D35F-8FF7-62E2-4CA2-001809567FF1}"/>
              </a:ext>
            </a:extLst>
          </p:cNvPr>
          <p:cNvSpPr>
            <a:spLocks noGrp="1"/>
          </p:cNvSpPr>
          <p:nvPr>
            <p:ph type="ftr" sz="quarter" idx="3"/>
          </p:nvPr>
        </p:nvSpPr>
        <p:spPr/>
        <p:txBody>
          <a:bodyPr/>
          <a:lstStyle/>
          <a:p>
            <a:r>
              <a:rPr lang="fi-FI"/>
              <a:t>Onko energiaa? Energiansäästö auttaa kaikkia</a:t>
            </a:r>
            <a:endParaRPr lang="en-FI"/>
          </a:p>
        </p:txBody>
      </p:sp>
      <p:sp>
        <p:nvSpPr>
          <p:cNvPr id="10" name="Dian numeron paikkamerkki 9">
            <a:extLst>
              <a:ext uri="{FF2B5EF4-FFF2-40B4-BE49-F238E27FC236}">
                <a16:creationId xmlns:a16="http://schemas.microsoft.com/office/drawing/2014/main" id="{85EF9F85-B66A-D32F-C746-BCC149F2BB4D}"/>
              </a:ext>
            </a:extLst>
          </p:cNvPr>
          <p:cNvSpPr>
            <a:spLocks noGrp="1"/>
          </p:cNvSpPr>
          <p:nvPr>
            <p:ph type="sldNum" sz="quarter" idx="4"/>
          </p:nvPr>
        </p:nvSpPr>
        <p:spPr/>
        <p:txBody>
          <a:bodyPr/>
          <a:lstStyle/>
          <a:p>
            <a:fld id="{BFF9DCD0-3869-094B-9C9B-6235A2A96309}" type="slidenum">
              <a:rPr lang="en-FI" smtClean="0"/>
              <a:pPr/>
              <a:t>17</a:t>
            </a:fld>
            <a:endParaRPr lang="en-FI"/>
          </a:p>
        </p:txBody>
      </p:sp>
    </p:spTree>
    <p:extLst>
      <p:ext uri="{BB962C8B-B14F-4D97-AF65-F5344CB8AC3E}">
        <p14:creationId xmlns:p14="http://schemas.microsoft.com/office/powerpoint/2010/main" val="53799045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6B5B2579-5ADB-BB0B-35AD-A974E6A504B8}"/>
              </a:ext>
            </a:extLst>
          </p:cNvPr>
          <p:cNvSpPr>
            <a:spLocks noGrp="1"/>
          </p:cNvSpPr>
          <p:nvPr>
            <p:ph type="title"/>
          </p:nvPr>
        </p:nvSpPr>
        <p:spPr>
          <a:xfrm>
            <a:off x="2307709" y="836389"/>
            <a:ext cx="7576581" cy="499289"/>
          </a:xfrm>
        </p:spPr>
        <p:txBody>
          <a:bodyPr>
            <a:normAutofit fontScale="90000"/>
          </a:bodyPr>
          <a:lstStyle/>
          <a:p>
            <a:pPr algn="ctr"/>
            <a:r>
              <a:rPr lang="fi-FI" dirty="0"/>
              <a:t>Yrityksissä – Sinituote Oy</a:t>
            </a:r>
            <a:endParaRPr lang="en-FI" dirty="0">
              <a:solidFill>
                <a:srgbClr val="FF0000"/>
              </a:solidFill>
            </a:endParaRPr>
          </a:p>
        </p:txBody>
      </p:sp>
      <p:sp>
        <p:nvSpPr>
          <p:cNvPr id="3" name="Sisällön paikkamerkki 2">
            <a:extLst>
              <a:ext uri="{FF2B5EF4-FFF2-40B4-BE49-F238E27FC236}">
                <a16:creationId xmlns:a16="http://schemas.microsoft.com/office/drawing/2014/main" id="{D2D20B3A-D100-8481-F194-E4A5C73C0711}"/>
              </a:ext>
            </a:extLst>
          </p:cNvPr>
          <p:cNvSpPr>
            <a:spLocks noGrp="1"/>
          </p:cNvSpPr>
          <p:nvPr>
            <p:ph idx="1"/>
          </p:nvPr>
        </p:nvSpPr>
        <p:spPr>
          <a:xfrm>
            <a:off x="7708232" y="1825625"/>
            <a:ext cx="4039119" cy="1179810"/>
          </a:xfrm>
        </p:spPr>
        <p:txBody>
          <a:bodyPr vert="horz" wrap="square" lIns="91440" tIns="45720" rIns="91440" bIns="45720" rtlCol="0" anchor="t">
            <a:spAutoFit/>
          </a:bodyPr>
          <a:lstStyle/>
          <a:p>
            <a:endParaRPr lang="fi-FI">
              <a:latin typeface="Calibri" panose="020F0502020204030204" pitchFamily="34" charset="0"/>
              <a:cs typeface="Calibri" panose="020F0502020204030204" pitchFamily="34" charset="0"/>
            </a:endParaRPr>
          </a:p>
          <a:p>
            <a:endParaRPr lang="fi-FI">
              <a:latin typeface="Calibri" panose="020F0502020204030204" pitchFamily="34" charset="0"/>
              <a:cs typeface="Calibri" panose="020F0502020204030204" pitchFamily="34" charset="0"/>
            </a:endParaRPr>
          </a:p>
          <a:p>
            <a:endParaRPr lang="fi-FI">
              <a:latin typeface="Calibri" panose="020F0502020204030204" pitchFamily="34" charset="0"/>
              <a:cs typeface="Calibri" panose="020F0502020204030204" pitchFamily="34" charset="0"/>
            </a:endParaRPr>
          </a:p>
        </p:txBody>
      </p:sp>
      <p:sp>
        <p:nvSpPr>
          <p:cNvPr id="4" name="Päivämäärän paikkamerkki 3">
            <a:extLst>
              <a:ext uri="{FF2B5EF4-FFF2-40B4-BE49-F238E27FC236}">
                <a16:creationId xmlns:a16="http://schemas.microsoft.com/office/drawing/2014/main" id="{5B82B2AC-2E01-5D5A-6E23-B3CC4FD5B96E}"/>
              </a:ext>
            </a:extLst>
          </p:cNvPr>
          <p:cNvSpPr>
            <a:spLocks noGrp="1"/>
          </p:cNvSpPr>
          <p:nvPr>
            <p:ph type="dt" sz="half" idx="2"/>
          </p:nvPr>
        </p:nvSpPr>
        <p:spPr/>
        <p:txBody>
          <a:bodyPr/>
          <a:lstStyle/>
          <a:p>
            <a:fld id="{A131DC24-2744-4468-8F69-3A7AC72A91BF}" type="datetime1">
              <a:rPr lang="fi-FI" smtClean="0"/>
              <a:t>11.1.2023</a:t>
            </a:fld>
            <a:endParaRPr lang="en-FI"/>
          </a:p>
        </p:txBody>
      </p:sp>
      <p:sp>
        <p:nvSpPr>
          <p:cNvPr id="5" name="Alatunnisteen paikkamerkki 4">
            <a:extLst>
              <a:ext uri="{FF2B5EF4-FFF2-40B4-BE49-F238E27FC236}">
                <a16:creationId xmlns:a16="http://schemas.microsoft.com/office/drawing/2014/main" id="{3726B3BB-F069-6164-873D-CAFEF5BD9E4B}"/>
              </a:ext>
            </a:extLst>
          </p:cNvPr>
          <p:cNvSpPr>
            <a:spLocks noGrp="1"/>
          </p:cNvSpPr>
          <p:nvPr>
            <p:ph type="ftr" sz="quarter" idx="3"/>
          </p:nvPr>
        </p:nvSpPr>
        <p:spPr/>
        <p:txBody>
          <a:bodyPr/>
          <a:lstStyle/>
          <a:p>
            <a:r>
              <a:rPr lang="fi-FI"/>
              <a:t>Onko energiaa? Energiansäästö auttaa kaikkia</a:t>
            </a:r>
            <a:endParaRPr lang="en-FI"/>
          </a:p>
        </p:txBody>
      </p:sp>
      <p:sp>
        <p:nvSpPr>
          <p:cNvPr id="6" name="Dian numeron paikkamerkki 5">
            <a:extLst>
              <a:ext uri="{FF2B5EF4-FFF2-40B4-BE49-F238E27FC236}">
                <a16:creationId xmlns:a16="http://schemas.microsoft.com/office/drawing/2014/main" id="{AA37ADBE-D05A-CB55-3E62-8C2682B69C18}"/>
              </a:ext>
            </a:extLst>
          </p:cNvPr>
          <p:cNvSpPr>
            <a:spLocks noGrp="1"/>
          </p:cNvSpPr>
          <p:nvPr>
            <p:ph type="sldNum" sz="quarter" idx="4"/>
          </p:nvPr>
        </p:nvSpPr>
        <p:spPr/>
        <p:txBody>
          <a:bodyPr/>
          <a:lstStyle/>
          <a:p>
            <a:fld id="{BFF9DCD0-3869-094B-9C9B-6235A2A96309}" type="slidenum">
              <a:rPr lang="en-FI" smtClean="0"/>
              <a:pPr/>
              <a:t>18</a:t>
            </a:fld>
            <a:endParaRPr lang="en-FI"/>
          </a:p>
        </p:txBody>
      </p:sp>
      <p:sp>
        <p:nvSpPr>
          <p:cNvPr id="7" name="Otsikko 1">
            <a:extLst>
              <a:ext uri="{FF2B5EF4-FFF2-40B4-BE49-F238E27FC236}">
                <a16:creationId xmlns:a16="http://schemas.microsoft.com/office/drawing/2014/main" id="{5698EC42-082B-AEB4-3D72-48BE53E65163}"/>
              </a:ext>
            </a:extLst>
          </p:cNvPr>
          <p:cNvSpPr txBox="1">
            <a:spLocks/>
          </p:cNvSpPr>
          <p:nvPr/>
        </p:nvSpPr>
        <p:spPr>
          <a:xfrm>
            <a:off x="838200" y="365125"/>
            <a:ext cx="10515600" cy="499289"/>
          </a:xfrm>
          <a:prstGeom prst="rect">
            <a:avLst/>
          </a:prstGeom>
        </p:spPr>
        <p:txBody>
          <a:bodyPr vert="horz" lIns="91440" tIns="45720" rIns="91440" bIns="45720" rtlCol="0" anchor="ctr">
            <a:noAutofit/>
          </a:bodyPr>
          <a:lstStyle>
            <a:lvl1pPr algn="l" defTabSz="914400" rtl="0" eaLnBrk="1" latinLnBrk="0" hangingPunct="1">
              <a:lnSpc>
                <a:spcPts val="3450"/>
              </a:lnSpc>
              <a:spcBef>
                <a:spcPct val="0"/>
              </a:spcBef>
              <a:buNone/>
              <a:defRPr sz="2900" b="1" i="0" kern="1200">
                <a:solidFill>
                  <a:schemeClr val="tx1"/>
                </a:solidFill>
                <a:latin typeface="Lucida Sans" panose="020B0602030504020204" pitchFamily="34" charset="77"/>
                <a:ea typeface="+mj-ea"/>
                <a:cs typeface="+mj-cs"/>
              </a:defRPr>
            </a:lvl1pPr>
          </a:lstStyle>
          <a:p>
            <a:pPr algn="ctr"/>
            <a:r>
              <a:rPr lang="fi-FI" sz="4400" spc="-150" dirty="0">
                <a:solidFill>
                  <a:srgbClr val="000000"/>
                </a:solidFill>
                <a:latin typeface="Calibri" panose="020F0502020204030204" pitchFamily="34" charset="0"/>
                <a:cs typeface="Calibri" panose="020F0502020204030204" pitchFamily="34" charset="0"/>
              </a:rPr>
              <a:t>Mitä Suomessa tehdään?</a:t>
            </a:r>
          </a:p>
        </p:txBody>
      </p:sp>
      <p:pic>
        <p:nvPicPr>
          <p:cNvPr id="12" name="Kuva 11">
            <a:extLst>
              <a:ext uri="{FF2B5EF4-FFF2-40B4-BE49-F238E27FC236}">
                <a16:creationId xmlns:a16="http://schemas.microsoft.com/office/drawing/2014/main" id="{90498669-8579-C427-40D3-7C3BEC46EE2C}"/>
              </a:ext>
            </a:extLst>
          </p:cNvPr>
          <p:cNvPicPr>
            <a:picLocks noChangeAspect="1"/>
          </p:cNvPicPr>
          <p:nvPr/>
        </p:nvPicPr>
        <p:blipFill rotWithShape="1">
          <a:blip r:embed="rId3"/>
          <a:srcRect t="6372"/>
          <a:stretch/>
        </p:blipFill>
        <p:spPr>
          <a:xfrm>
            <a:off x="476733" y="1367762"/>
            <a:ext cx="11208181" cy="4298258"/>
          </a:xfrm>
          <a:prstGeom prst="rect">
            <a:avLst/>
          </a:prstGeom>
        </p:spPr>
      </p:pic>
      <p:sp>
        <p:nvSpPr>
          <p:cNvPr id="8" name="Tekstiruutu 7">
            <a:extLst>
              <a:ext uri="{FF2B5EF4-FFF2-40B4-BE49-F238E27FC236}">
                <a16:creationId xmlns:a16="http://schemas.microsoft.com/office/drawing/2014/main" id="{59AB27B0-33A4-09D4-98DC-25D001C17321}"/>
              </a:ext>
            </a:extLst>
          </p:cNvPr>
          <p:cNvSpPr txBox="1"/>
          <p:nvPr/>
        </p:nvSpPr>
        <p:spPr>
          <a:xfrm>
            <a:off x="476733" y="5698104"/>
            <a:ext cx="2658979" cy="326180"/>
          </a:xfrm>
          <a:prstGeom prst="rect">
            <a:avLst/>
          </a:prstGeom>
          <a:noFill/>
        </p:spPr>
        <p:txBody>
          <a:bodyPr wrap="square" rtlCol="0">
            <a:spAutoFit/>
          </a:bodyPr>
          <a:lstStyle/>
          <a:p>
            <a:pPr algn="l">
              <a:lnSpc>
                <a:spcPct val="120000"/>
              </a:lnSpc>
            </a:pPr>
            <a:r>
              <a:rPr lang="fi-FI" sz="1400" dirty="0">
                <a:latin typeface="Lucida Sans" panose="020B0602030504020204" pitchFamily="34" charset="77"/>
              </a:rPr>
              <a:t>Kuva: Sinituote Oy</a:t>
            </a:r>
            <a:endParaRPr lang="en-GB" sz="1400" dirty="0">
              <a:latin typeface="Lucida Sans" panose="020B0602030504020204" pitchFamily="34" charset="77"/>
            </a:endParaRPr>
          </a:p>
        </p:txBody>
      </p:sp>
    </p:spTree>
    <p:extLst>
      <p:ext uri="{BB962C8B-B14F-4D97-AF65-F5344CB8AC3E}">
        <p14:creationId xmlns:p14="http://schemas.microsoft.com/office/powerpoint/2010/main" val="221379633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äivämäärän paikkamerkki 3">
            <a:extLst>
              <a:ext uri="{FF2B5EF4-FFF2-40B4-BE49-F238E27FC236}">
                <a16:creationId xmlns:a16="http://schemas.microsoft.com/office/drawing/2014/main" id="{DAB68726-9ED8-F2FC-C89A-C7D0AFE084D6}"/>
              </a:ext>
            </a:extLst>
          </p:cNvPr>
          <p:cNvSpPr>
            <a:spLocks noGrp="1"/>
          </p:cNvSpPr>
          <p:nvPr>
            <p:ph type="dt" sz="half" idx="2"/>
          </p:nvPr>
        </p:nvSpPr>
        <p:spPr/>
        <p:txBody>
          <a:bodyPr/>
          <a:lstStyle/>
          <a:p>
            <a:fld id="{91705F10-9D20-4165-884F-7D78CCD0E72C}" type="datetime1">
              <a:rPr lang="fi-FI" smtClean="0"/>
              <a:t>11.1.2023</a:t>
            </a:fld>
            <a:endParaRPr lang="en-FI"/>
          </a:p>
        </p:txBody>
      </p:sp>
      <p:sp>
        <p:nvSpPr>
          <p:cNvPr id="5" name="Alatunnisteen paikkamerkki 4">
            <a:extLst>
              <a:ext uri="{FF2B5EF4-FFF2-40B4-BE49-F238E27FC236}">
                <a16:creationId xmlns:a16="http://schemas.microsoft.com/office/drawing/2014/main" id="{F1369CC6-E92D-C5F6-C22C-A0F70C303800}"/>
              </a:ext>
            </a:extLst>
          </p:cNvPr>
          <p:cNvSpPr>
            <a:spLocks noGrp="1"/>
          </p:cNvSpPr>
          <p:nvPr>
            <p:ph type="ftr" sz="quarter" idx="3"/>
          </p:nvPr>
        </p:nvSpPr>
        <p:spPr/>
        <p:txBody>
          <a:bodyPr/>
          <a:lstStyle/>
          <a:p>
            <a:r>
              <a:rPr lang="fi-FI"/>
              <a:t>Onko energiaa? Energiansäästö auttaa kaikkia</a:t>
            </a:r>
            <a:endParaRPr lang="en-FI"/>
          </a:p>
        </p:txBody>
      </p:sp>
      <p:sp>
        <p:nvSpPr>
          <p:cNvPr id="6" name="Dian numeron paikkamerkki 5">
            <a:extLst>
              <a:ext uri="{FF2B5EF4-FFF2-40B4-BE49-F238E27FC236}">
                <a16:creationId xmlns:a16="http://schemas.microsoft.com/office/drawing/2014/main" id="{3CF17E8C-D976-DE38-C75D-D3BD2DA00F18}"/>
              </a:ext>
            </a:extLst>
          </p:cNvPr>
          <p:cNvSpPr>
            <a:spLocks noGrp="1"/>
          </p:cNvSpPr>
          <p:nvPr>
            <p:ph type="sldNum" sz="quarter" idx="4"/>
          </p:nvPr>
        </p:nvSpPr>
        <p:spPr/>
        <p:txBody>
          <a:bodyPr/>
          <a:lstStyle/>
          <a:p>
            <a:fld id="{BFF9DCD0-3869-094B-9C9B-6235A2A96309}" type="slidenum">
              <a:rPr lang="en-FI" smtClean="0"/>
              <a:pPr/>
              <a:t>19</a:t>
            </a:fld>
            <a:endParaRPr lang="en-FI"/>
          </a:p>
        </p:txBody>
      </p:sp>
      <p:sp>
        <p:nvSpPr>
          <p:cNvPr id="7" name="Otsikko 1">
            <a:extLst>
              <a:ext uri="{FF2B5EF4-FFF2-40B4-BE49-F238E27FC236}">
                <a16:creationId xmlns:a16="http://schemas.microsoft.com/office/drawing/2014/main" id="{CBD01110-B9C2-2CA6-5575-4DC119E2B5AE}"/>
              </a:ext>
            </a:extLst>
          </p:cNvPr>
          <p:cNvSpPr txBox="1">
            <a:spLocks/>
          </p:cNvSpPr>
          <p:nvPr/>
        </p:nvSpPr>
        <p:spPr>
          <a:xfrm>
            <a:off x="838200" y="365125"/>
            <a:ext cx="10515600" cy="499289"/>
          </a:xfrm>
          <a:prstGeom prst="rect">
            <a:avLst/>
          </a:prstGeom>
        </p:spPr>
        <p:txBody>
          <a:bodyPr vert="horz" lIns="91440" tIns="45720" rIns="91440" bIns="45720" rtlCol="0" anchor="ctr">
            <a:noAutofit/>
          </a:bodyPr>
          <a:lstStyle>
            <a:lvl1pPr algn="l" defTabSz="914400" rtl="0" eaLnBrk="1" latinLnBrk="0" hangingPunct="1">
              <a:lnSpc>
                <a:spcPts val="3450"/>
              </a:lnSpc>
              <a:spcBef>
                <a:spcPct val="0"/>
              </a:spcBef>
              <a:buNone/>
              <a:defRPr sz="2900" b="1" i="0" kern="1200">
                <a:solidFill>
                  <a:schemeClr val="tx1"/>
                </a:solidFill>
                <a:latin typeface="Lucida Sans" panose="020B0602030504020204" pitchFamily="34" charset="77"/>
                <a:ea typeface="+mj-ea"/>
                <a:cs typeface="+mj-cs"/>
              </a:defRPr>
            </a:lvl1pPr>
          </a:lstStyle>
          <a:p>
            <a:pPr algn="ctr"/>
            <a:r>
              <a:rPr lang="fi-FI" sz="4400" spc="-150" dirty="0">
                <a:solidFill>
                  <a:srgbClr val="000000"/>
                </a:solidFill>
                <a:latin typeface="Calibri" panose="020F0502020204030204" pitchFamily="34" charset="0"/>
                <a:cs typeface="Calibri" panose="020F0502020204030204" pitchFamily="34" charset="0"/>
              </a:rPr>
              <a:t>Aurinkopaneelit omakotitaloon</a:t>
            </a:r>
          </a:p>
        </p:txBody>
      </p:sp>
      <p:pic>
        <p:nvPicPr>
          <p:cNvPr id="8" name="Kuva 7" descr="Kuva, joka sisältää kohteen ulko, rakennus, ulkokatto&#10;&#10;Kuvaus luotu automaattisesti">
            <a:extLst>
              <a:ext uri="{FF2B5EF4-FFF2-40B4-BE49-F238E27FC236}">
                <a16:creationId xmlns:a16="http://schemas.microsoft.com/office/drawing/2014/main" id="{D40FDBB6-25BD-1A8E-1CBC-7D59621E7754}"/>
              </a:ext>
            </a:extLst>
          </p:cNvPr>
          <p:cNvPicPr>
            <a:picLocks noChangeAspect="1"/>
          </p:cNvPicPr>
          <p:nvPr/>
        </p:nvPicPr>
        <p:blipFill>
          <a:blip r:embed="rId3"/>
          <a:stretch>
            <a:fillRect/>
          </a:stretch>
        </p:blipFill>
        <p:spPr>
          <a:xfrm>
            <a:off x="2597317" y="864414"/>
            <a:ext cx="6997366" cy="5257088"/>
          </a:xfrm>
          <a:prstGeom prst="rect">
            <a:avLst/>
          </a:prstGeom>
        </p:spPr>
      </p:pic>
    </p:spTree>
    <p:extLst>
      <p:ext uri="{BB962C8B-B14F-4D97-AF65-F5344CB8AC3E}">
        <p14:creationId xmlns:p14="http://schemas.microsoft.com/office/powerpoint/2010/main" val="6430505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15" descr="Shape&#10;&#10;Description automatically generated with medium confidence">
            <a:extLst>
              <a:ext uri="{FF2B5EF4-FFF2-40B4-BE49-F238E27FC236}">
                <a16:creationId xmlns:a16="http://schemas.microsoft.com/office/drawing/2014/main" id="{9D3ABB1E-0272-38FA-05E9-E5B399B4CC64}"/>
              </a:ext>
            </a:extLst>
          </p:cNvPr>
          <p:cNvPicPr>
            <a:picLocks noChangeAspect="1"/>
          </p:cNvPicPr>
          <p:nvPr/>
        </p:nvPicPr>
        <p:blipFill>
          <a:blip r:embed="rId3"/>
          <a:stretch>
            <a:fillRect/>
          </a:stretch>
        </p:blipFill>
        <p:spPr>
          <a:xfrm>
            <a:off x="406400" y="2598781"/>
            <a:ext cx="12192000" cy="2592340"/>
          </a:xfrm>
          <a:prstGeom prst="rect">
            <a:avLst/>
          </a:prstGeom>
        </p:spPr>
      </p:pic>
      <p:sp>
        <p:nvSpPr>
          <p:cNvPr id="4" name="Päivämäärän paikkamerkki 3">
            <a:extLst>
              <a:ext uri="{FF2B5EF4-FFF2-40B4-BE49-F238E27FC236}">
                <a16:creationId xmlns:a16="http://schemas.microsoft.com/office/drawing/2014/main" id="{870E48AC-58EB-8BE3-C531-74E650FB0B89}"/>
              </a:ext>
            </a:extLst>
          </p:cNvPr>
          <p:cNvSpPr>
            <a:spLocks noGrp="1"/>
          </p:cNvSpPr>
          <p:nvPr>
            <p:ph type="dt" sz="half" idx="2"/>
          </p:nvPr>
        </p:nvSpPr>
        <p:spPr/>
        <p:txBody>
          <a:bodyPr/>
          <a:lstStyle/>
          <a:p>
            <a:fld id="{21544F97-035F-4179-94EF-2B9533CAE6BB}" type="datetime1">
              <a:rPr lang="fi-FI" smtClean="0"/>
              <a:t>11.1.2023</a:t>
            </a:fld>
            <a:endParaRPr lang="en-FI"/>
          </a:p>
        </p:txBody>
      </p:sp>
      <p:sp>
        <p:nvSpPr>
          <p:cNvPr id="5" name="Alatunnisteen paikkamerkki 4">
            <a:extLst>
              <a:ext uri="{FF2B5EF4-FFF2-40B4-BE49-F238E27FC236}">
                <a16:creationId xmlns:a16="http://schemas.microsoft.com/office/drawing/2014/main" id="{334610AD-60FF-664A-3A8B-0CEEDACF930C}"/>
              </a:ext>
            </a:extLst>
          </p:cNvPr>
          <p:cNvSpPr>
            <a:spLocks noGrp="1"/>
          </p:cNvSpPr>
          <p:nvPr>
            <p:ph type="ftr" sz="quarter" idx="3"/>
          </p:nvPr>
        </p:nvSpPr>
        <p:spPr/>
        <p:txBody>
          <a:bodyPr/>
          <a:lstStyle/>
          <a:p>
            <a:r>
              <a:rPr lang="fi-FI"/>
              <a:t>Onko energiaa? Energiansäästö auttaa kaikkia</a:t>
            </a:r>
            <a:endParaRPr lang="en-FI"/>
          </a:p>
        </p:txBody>
      </p:sp>
      <p:sp>
        <p:nvSpPr>
          <p:cNvPr id="6" name="Dian numeron paikkamerkki 5">
            <a:extLst>
              <a:ext uri="{FF2B5EF4-FFF2-40B4-BE49-F238E27FC236}">
                <a16:creationId xmlns:a16="http://schemas.microsoft.com/office/drawing/2014/main" id="{AA59288E-DF56-B50A-42AB-F0BB3E317F10}"/>
              </a:ext>
            </a:extLst>
          </p:cNvPr>
          <p:cNvSpPr>
            <a:spLocks noGrp="1"/>
          </p:cNvSpPr>
          <p:nvPr>
            <p:ph type="sldNum" sz="quarter" idx="4"/>
          </p:nvPr>
        </p:nvSpPr>
        <p:spPr/>
        <p:txBody>
          <a:bodyPr/>
          <a:lstStyle/>
          <a:p>
            <a:fld id="{BFF9DCD0-3869-094B-9C9B-6235A2A96309}" type="slidenum">
              <a:rPr lang="en-FI" smtClean="0"/>
              <a:pPr/>
              <a:t>2</a:t>
            </a:fld>
            <a:endParaRPr lang="en-FI"/>
          </a:p>
        </p:txBody>
      </p:sp>
      <p:sp>
        <p:nvSpPr>
          <p:cNvPr id="7" name="Otsikko 1">
            <a:extLst>
              <a:ext uri="{FF2B5EF4-FFF2-40B4-BE49-F238E27FC236}">
                <a16:creationId xmlns:a16="http://schemas.microsoft.com/office/drawing/2014/main" id="{F3B95A6A-53A7-376F-A557-FA148D13FAB4}"/>
              </a:ext>
            </a:extLst>
          </p:cNvPr>
          <p:cNvSpPr txBox="1">
            <a:spLocks/>
          </p:cNvSpPr>
          <p:nvPr/>
        </p:nvSpPr>
        <p:spPr>
          <a:xfrm>
            <a:off x="838200" y="365125"/>
            <a:ext cx="10515600" cy="499289"/>
          </a:xfrm>
          <a:prstGeom prst="rect">
            <a:avLst/>
          </a:prstGeom>
        </p:spPr>
        <p:txBody>
          <a:bodyPr vert="horz" lIns="91440" tIns="45720" rIns="91440" bIns="45720" rtlCol="0" anchor="ctr">
            <a:noAutofit/>
          </a:bodyPr>
          <a:lstStyle>
            <a:lvl1pPr algn="l" defTabSz="914400" rtl="0" eaLnBrk="1" latinLnBrk="0" hangingPunct="1">
              <a:lnSpc>
                <a:spcPts val="3450"/>
              </a:lnSpc>
              <a:spcBef>
                <a:spcPct val="0"/>
              </a:spcBef>
              <a:buNone/>
              <a:defRPr sz="2900" b="1" i="0" kern="1200">
                <a:solidFill>
                  <a:schemeClr val="tx1"/>
                </a:solidFill>
                <a:latin typeface="Lucida Sans" panose="020B0602030504020204" pitchFamily="34" charset="77"/>
                <a:ea typeface="+mj-ea"/>
                <a:cs typeface="+mj-cs"/>
              </a:defRPr>
            </a:lvl1pPr>
          </a:lstStyle>
          <a:p>
            <a:pPr algn="ctr"/>
            <a:r>
              <a:rPr lang="fi-FI" sz="4400" spc="-150" dirty="0">
                <a:solidFill>
                  <a:srgbClr val="000000"/>
                </a:solidFill>
                <a:latin typeface="Calibri" panose="020F0502020204030204" pitchFamily="34" charset="0"/>
                <a:cs typeface="Calibri" panose="020F0502020204030204" pitchFamily="34" charset="0"/>
              </a:rPr>
              <a:t>Puhutaan energiasta</a:t>
            </a:r>
          </a:p>
        </p:txBody>
      </p:sp>
      <p:sp>
        <p:nvSpPr>
          <p:cNvPr id="9" name="TextBox 8">
            <a:extLst>
              <a:ext uri="{FF2B5EF4-FFF2-40B4-BE49-F238E27FC236}">
                <a16:creationId xmlns:a16="http://schemas.microsoft.com/office/drawing/2014/main" id="{4072C65E-6AE9-9933-111E-84B974FDEE5A}"/>
              </a:ext>
            </a:extLst>
          </p:cNvPr>
          <p:cNvSpPr txBox="1"/>
          <p:nvPr/>
        </p:nvSpPr>
        <p:spPr>
          <a:xfrm>
            <a:off x="2127364" y="753699"/>
            <a:ext cx="7937271" cy="461665"/>
          </a:xfrm>
          <a:prstGeom prst="rect">
            <a:avLst/>
          </a:prstGeom>
          <a:noFill/>
        </p:spPr>
        <p:txBody>
          <a:bodyPr wrap="square">
            <a:spAutoFit/>
          </a:bodyPr>
          <a:lstStyle/>
          <a:p>
            <a:pPr algn="ctr"/>
            <a:r>
              <a:rPr lang="fi-FI" sz="2400" dirty="0">
                <a:solidFill>
                  <a:schemeClr val="bg1">
                    <a:lumMod val="50000"/>
                  </a:schemeClr>
                </a:solidFill>
                <a:latin typeface="Calibri" panose="020F0502020204030204" pitchFamily="34" charset="0"/>
                <a:cs typeface="Calibri" panose="020F0502020204030204" pitchFamily="34" charset="0"/>
              </a:rPr>
              <a:t>ONGELMIA JA RATKAISUJA</a:t>
            </a:r>
            <a:endParaRPr lang="en-FI" sz="2400" dirty="0">
              <a:solidFill>
                <a:schemeClr val="bg1">
                  <a:lumMod val="50000"/>
                </a:schemeClr>
              </a:solidFill>
            </a:endParaRPr>
          </a:p>
        </p:txBody>
      </p:sp>
      <p:sp>
        <p:nvSpPr>
          <p:cNvPr id="15" name="Sisällön paikkamerkki 2">
            <a:extLst>
              <a:ext uri="{FF2B5EF4-FFF2-40B4-BE49-F238E27FC236}">
                <a16:creationId xmlns:a16="http://schemas.microsoft.com/office/drawing/2014/main" id="{FDB5E57E-EA8E-BF8A-D645-644BA16E2515}"/>
              </a:ext>
            </a:extLst>
          </p:cNvPr>
          <p:cNvSpPr>
            <a:spLocks noGrp="1"/>
          </p:cNvSpPr>
          <p:nvPr>
            <p:ph idx="1"/>
          </p:nvPr>
        </p:nvSpPr>
        <p:spPr>
          <a:xfrm>
            <a:off x="1453104" y="1721617"/>
            <a:ext cx="7774021" cy="2917209"/>
          </a:xfrm>
        </p:spPr>
        <p:txBody>
          <a:bodyPr vert="horz" wrap="square" lIns="91440" tIns="45720" rIns="91440" bIns="45720" rtlCol="0" anchor="t">
            <a:spAutoFit/>
          </a:bodyPr>
          <a:lstStyle/>
          <a:p>
            <a:pPr marL="342900" indent="-342900">
              <a:lnSpc>
                <a:spcPct val="100000"/>
              </a:lnSpc>
              <a:spcBef>
                <a:spcPts val="1800"/>
              </a:spcBef>
              <a:buFont typeface="Wingdings" panose="05000000000000000000" pitchFamily="2" charset="2"/>
              <a:buChar char="§"/>
            </a:pPr>
            <a:r>
              <a:rPr lang="fi-FI" sz="2400" b="1" dirty="0">
                <a:solidFill>
                  <a:srgbClr val="000000"/>
                </a:solidFill>
                <a:latin typeface="Calibri" panose="020F0502020204030204" pitchFamily="34" charset="0"/>
                <a:cs typeface="Calibri" panose="020F0502020204030204" pitchFamily="34" charset="0"/>
              </a:rPr>
              <a:t>Energiantuotanto</a:t>
            </a:r>
          </a:p>
          <a:p>
            <a:pPr marL="342900" indent="-342900">
              <a:lnSpc>
                <a:spcPct val="100000"/>
              </a:lnSpc>
              <a:spcBef>
                <a:spcPts val="1800"/>
              </a:spcBef>
              <a:buFont typeface="Wingdings" panose="05000000000000000000" pitchFamily="2" charset="2"/>
              <a:buChar char="§"/>
            </a:pPr>
            <a:r>
              <a:rPr lang="fi-FI" sz="2400" b="1" dirty="0">
                <a:solidFill>
                  <a:srgbClr val="000000"/>
                </a:solidFill>
                <a:latin typeface="Calibri" panose="020F0502020204030204" pitchFamily="34" charset="0"/>
                <a:cs typeface="Calibri" panose="020F0502020204030204" pitchFamily="34" charset="0"/>
              </a:rPr>
              <a:t>Energiankulutus</a:t>
            </a:r>
          </a:p>
          <a:p>
            <a:pPr marL="342900" indent="-342900">
              <a:lnSpc>
                <a:spcPct val="100000"/>
              </a:lnSpc>
              <a:spcBef>
                <a:spcPts val="1800"/>
              </a:spcBef>
              <a:buFont typeface="Wingdings" panose="05000000000000000000" pitchFamily="2" charset="2"/>
              <a:buChar char="§"/>
            </a:pPr>
            <a:r>
              <a:rPr lang="fi-FI" sz="2400" b="1" dirty="0">
                <a:solidFill>
                  <a:srgbClr val="000000"/>
                </a:solidFill>
                <a:latin typeface="Calibri" panose="020F0502020204030204" pitchFamily="34" charset="0"/>
                <a:cs typeface="Calibri" panose="020F0502020204030204" pitchFamily="34" charset="0"/>
              </a:rPr>
              <a:t>Energiansäästö</a:t>
            </a:r>
            <a:br>
              <a:rPr lang="fi-FI" sz="2400" b="1" dirty="0">
                <a:solidFill>
                  <a:srgbClr val="000000"/>
                </a:solidFill>
                <a:latin typeface="Calibri" panose="020F0502020204030204" pitchFamily="34" charset="0"/>
                <a:cs typeface="Calibri" panose="020F0502020204030204" pitchFamily="34" charset="0"/>
              </a:rPr>
            </a:br>
            <a:endParaRPr lang="fi-FI" sz="2400" b="1" dirty="0">
              <a:solidFill>
                <a:srgbClr val="000000"/>
              </a:solidFill>
              <a:latin typeface="Calibri" panose="020F0502020204030204" pitchFamily="34" charset="0"/>
              <a:cs typeface="Calibri" panose="020F0502020204030204" pitchFamily="34" charset="0"/>
            </a:endParaRPr>
          </a:p>
          <a:p>
            <a:pPr marL="342900" indent="-342900">
              <a:lnSpc>
                <a:spcPct val="100000"/>
              </a:lnSpc>
              <a:spcBef>
                <a:spcPts val="1800"/>
              </a:spcBef>
              <a:buFont typeface="Wingdings" panose="05000000000000000000" pitchFamily="2" charset="2"/>
              <a:buChar char="§"/>
            </a:pPr>
            <a:r>
              <a:rPr lang="fi-FI" sz="2400" b="1" dirty="0">
                <a:solidFill>
                  <a:srgbClr val="000000"/>
                </a:solidFill>
                <a:latin typeface="Calibri" panose="020F0502020204030204" pitchFamily="34" charset="0"/>
                <a:cs typeface="Calibri" panose="020F0502020204030204" pitchFamily="34" charset="0"/>
              </a:rPr>
              <a:t>Miten voin itse toimia?</a:t>
            </a:r>
          </a:p>
          <a:p>
            <a:pPr marL="565150" lvl="1">
              <a:buFont typeface="Arial"/>
              <a:buChar char="•"/>
            </a:pPr>
            <a:endParaRPr lang="fi-FI" dirty="0">
              <a:solidFill>
                <a:srgbClr val="002060"/>
              </a:solidFill>
              <a:latin typeface="Calibri" panose="020F0502020204030204" pitchFamily="34" charset="0"/>
              <a:cs typeface="Calibri" panose="020F0502020204030204" pitchFamily="34" charset="0"/>
            </a:endParaRPr>
          </a:p>
        </p:txBody>
      </p:sp>
      <p:pic>
        <p:nvPicPr>
          <p:cNvPr id="13" name="Picture 12">
            <a:extLst>
              <a:ext uri="{FF2B5EF4-FFF2-40B4-BE49-F238E27FC236}">
                <a16:creationId xmlns:a16="http://schemas.microsoft.com/office/drawing/2014/main" id="{D1E63246-BAF8-3647-1306-A76DCE763A0D}"/>
              </a:ext>
            </a:extLst>
          </p:cNvPr>
          <p:cNvPicPr>
            <a:picLocks noChangeAspect="1"/>
          </p:cNvPicPr>
          <p:nvPr/>
        </p:nvPicPr>
        <p:blipFill>
          <a:blip r:embed="rId4"/>
          <a:stretch>
            <a:fillRect/>
          </a:stretch>
        </p:blipFill>
        <p:spPr>
          <a:xfrm>
            <a:off x="5037589" y="1050025"/>
            <a:ext cx="7277768" cy="5323168"/>
          </a:xfrm>
          <a:prstGeom prst="rect">
            <a:avLst/>
          </a:prstGeom>
        </p:spPr>
      </p:pic>
    </p:spTree>
    <p:extLst>
      <p:ext uri="{BB962C8B-B14F-4D97-AF65-F5344CB8AC3E}">
        <p14:creationId xmlns:p14="http://schemas.microsoft.com/office/powerpoint/2010/main" val="354021563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picture containing text&#10;&#10;Description automatically generated">
            <a:extLst>
              <a:ext uri="{FF2B5EF4-FFF2-40B4-BE49-F238E27FC236}">
                <a16:creationId xmlns:a16="http://schemas.microsoft.com/office/drawing/2014/main" id="{02628833-560C-8409-867B-EEC486A07632}"/>
              </a:ext>
            </a:extLst>
          </p:cNvPr>
          <p:cNvPicPr>
            <a:picLocks noChangeAspect="1"/>
          </p:cNvPicPr>
          <p:nvPr/>
        </p:nvPicPr>
        <p:blipFill>
          <a:blip r:embed="rId3"/>
          <a:stretch>
            <a:fillRect/>
          </a:stretch>
        </p:blipFill>
        <p:spPr>
          <a:xfrm>
            <a:off x="598905" y="1136384"/>
            <a:ext cx="12192000" cy="3605349"/>
          </a:xfrm>
          <a:prstGeom prst="rect">
            <a:avLst/>
          </a:prstGeom>
        </p:spPr>
      </p:pic>
      <p:pic>
        <p:nvPicPr>
          <p:cNvPr id="9" name="Content Placeholder 8">
            <a:extLst>
              <a:ext uri="{FF2B5EF4-FFF2-40B4-BE49-F238E27FC236}">
                <a16:creationId xmlns:a16="http://schemas.microsoft.com/office/drawing/2014/main" id="{792DC53A-7BC0-53AE-4F87-B1C87D12DF68}"/>
              </a:ext>
            </a:extLst>
          </p:cNvPr>
          <p:cNvPicPr>
            <a:picLocks noGrp="1" noChangeAspect="1"/>
          </p:cNvPicPr>
          <p:nvPr>
            <p:ph idx="1"/>
          </p:nvPr>
        </p:nvPicPr>
        <p:blipFill>
          <a:blip r:embed="rId4"/>
          <a:stretch>
            <a:fillRect/>
          </a:stretch>
        </p:blipFill>
        <p:spPr>
          <a:xfrm>
            <a:off x="7682157" y="1136384"/>
            <a:ext cx="2748383" cy="5084520"/>
          </a:xfrm>
        </p:spPr>
      </p:pic>
      <p:sp>
        <p:nvSpPr>
          <p:cNvPr id="4" name="Päivämäärän paikkamerkki 3">
            <a:extLst>
              <a:ext uri="{FF2B5EF4-FFF2-40B4-BE49-F238E27FC236}">
                <a16:creationId xmlns:a16="http://schemas.microsoft.com/office/drawing/2014/main" id="{97B02AB4-8672-E1A7-2F68-84C99417856C}"/>
              </a:ext>
            </a:extLst>
          </p:cNvPr>
          <p:cNvSpPr>
            <a:spLocks noGrp="1"/>
          </p:cNvSpPr>
          <p:nvPr>
            <p:ph type="dt" sz="half" idx="2"/>
          </p:nvPr>
        </p:nvSpPr>
        <p:spPr/>
        <p:txBody>
          <a:bodyPr/>
          <a:lstStyle/>
          <a:p>
            <a:fld id="{7ADD03EF-F103-4230-BBA5-0DAB73587A4F}" type="datetime1">
              <a:rPr lang="fi-FI" smtClean="0"/>
              <a:t>11.1.2023</a:t>
            </a:fld>
            <a:endParaRPr lang="en-FI"/>
          </a:p>
        </p:txBody>
      </p:sp>
      <p:sp>
        <p:nvSpPr>
          <p:cNvPr id="5" name="Alatunnisteen paikkamerkki 4">
            <a:extLst>
              <a:ext uri="{FF2B5EF4-FFF2-40B4-BE49-F238E27FC236}">
                <a16:creationId xmlns:a16="http://schemas.microsoft.com/office/drawing/2014/main" id="{B0909146-C469-ED3B-509B-A1744E9685B6}"/>
              </a:ext>
            </a:extLst>
          </p:cNvPr>
          <p:cNvSpPr>
            <a:spLocks noGrp="1"/>
          </p:cNvSpPr>
          <p:nvPr>
            <p:ph type="ftr" sz="quarter" idx="3"/>
          </p:nvPr>
        </p:nvSpPr>
        <p:spPr/>
        <p:txBody>
          <a:bodyPr/>
          <a:lstStyle/>
          <a:p>
            <a:r>
              <a:rPr lang="fi-FI"/>
              <a:t>Onko energiaa? Energiansäästö auttaa kaikkia</a:t>
            </a:r>
            <a:endParaRPr lang="en-FI"/>
          </a:p>
        </p:txBody>
      </p:sp>
      <p:sp>
        <p:nvSpPr>
          <p:cNvPr id="6" name="Dian numeron paikkamerkki 5">
            <a:extLst>
              <a:ext uri="{FF2B5EF4-FFF2-40B4-BE49-F238E27FC236}">
                <a16:creationId xmlns:a16="http://schemas.microsoft.com/office/drawing/2014/main" id="{E6518E20-6058-C091-C0B6-25862896CAF3}"/>
              </a:ext>
            </a:extLst>
          </p:cNvPr>
          <p:cNvSpPr>
            <a:spLocks noGrp="1"/>
          </p:cNvSpPr>
          <p:nvPr>
            <p:ph type="sldNum" sz="quarter" idx="4"/>
          </p:nvPr>
        </p:nvSpPr>
        <p:spPr/>
        <p:txBody>
          <a:bodyPr/>
          <a:lstStyle/>
          <a:p>
            <a:fld id="{BFF9DCD0-3869-094B-9C9B-6235A2A96309}" type="slidenum">
              <a:rPr lang="en-FI" smtClean="0"/>
              <a:pPr/>
              <a:t>20</a:t>
            </a:fld>
            <a:endParaRPr lang="en-FI"/>
          </a:p>
        </p:txBody>
      </p:sp>
      <p:sp>
        <p:nvSpPr>
          <p:cNvPr id="7" name="Otsikko 1">
            <a:extLst>
              <a:ext uri="{FF2B5EF4-FFF2-40B4-BE49-F238E27FC236}">
                <a16:creationId xmlns:a16="http://schemas.microsoft.com/office/drawing/2014/main" id="{A9744DC6-2DB9-7277-1E83-C7693E14B843}"/>
              </a:ext>
            </a:extLst>
          </p:cNvPr>
          <p:cNvSpPr txBox="1">
            <a:spLocks/>
          </p:cNvSpPr>
          <p:nvPr/>
        </p:nvSpPr>
        <p:spPr>
          <a:xfrm>
            <a:off x="838200" y="365125"/>
            <a:ext cx="10515600" cy="499289"/>
          </a:xfrm>
          <a:prstGeom prst="rect">
            <a:avLst/>
          </a:prstGeom>
        </p:spPr>
        <p:txBody>
          <a:bodyPr vert="horz" lIns="91440" tIns="45720" rIns="91440" bIns="45720" rtlCol="0" anchor="ctr">
            <a:noAutofit/>
          </a:bodyPr>
          <a:lstStyle>
            <a:lvl1pPr algn="l" defTabSz="914400" rtl="0" eaLnBrk="1" latinLnBrk="0" hangingPunct="1">
              <a:lnSpc>
                <a:spcPts val="3450"/>
              </a:lnSpc>
              <a:spcBef>
                <a:spcPct val="0"/>
              </a:spcBef>
              <a:buNone/>
              <a:defRPr sz="2900" b="1" i="0" kern="1200">
                <a:solidFill>
                  <a:schemeClr val="tx1"/>
                </a:solidFill>
                <a:latin typeface="Lucida Sans" panose="020B0602030504020204" pitchFamily="34" charset="77"/>
                <a:ea typeface="+mj-ea"/>
                <a:cs typeface="+mj-cs"/>
              </a:defRPr>
            </a:lvl1pPr>
          </a:lstStyle>
          <a:p>
            <a:pPr algn="ctr"/>
            <a:r>
              <a:rPr lang="fi-FI" sz="4400" spc="-150">
                <a:solidFill>
                  <a:srgbClr val="000000"/>
                </a:solidFill>
                <a:latin typeface="Calibri" panose="020F0502020204030204" pitchFamily="34" charset="0"/>
                <a:cs typeface="Calibri" panose="020F0502020204030204" pitchFamily="34" charset="0"/>
              </a:rPr>
              <a:t>Mitä voit tehdä säästääksesi energiaa?</a:t>
            </a:r>
          </a:p>
        </p:txBody>
      </p:sp>
      <p:sp>
        <p:nvSpPr>
          <p:cNvPr id="8" name="TextBox 7">
            <a:extLst>
              <a:ext uri="{FF2B5EF4-FFF2-40B4-BE49-F238E27FC236}">
                <a16:creationId xmlns:a16="http://schemas.microsoft.com/office/drawing/2014/main" id="{DF0E4932-A215-A811-D20A-87D3F3AA5E02}"/>
              </a:ext>
            </a:extLst>
          </p:cNvPr>
          <p:cNvSpPr txBox="1"/>
          <p:nvPr/>
        </p:nvSpPr>
        <p:spPr>
          <a:xfrm>
            <a:off x="2127364" y="753699"/>
            <a:ext cx="7937271" cy="461665"/>
          </a:xfrm>
          <a:prstGeom prst="rect">
            <a:avLst/>
          </a:prstGeom>
          <a:noFill/>
        </p:spPr>
        <p:txBody>
          <a:bodyPr wrap="square">
            <a:spAutoFit/>
          </a:bodyPr>
          <a:lstStyle/>
          <a:p>
            <a:pPr algn="ctr"/>
            <a:r>
              <a:rPr lang="fi-FI" sz="2400">
                <a:solidFill>
                  <a:schemeClr val="bg1">
                    <a:lumMod val="50000"/>
                  </a:schemeClr>
                </a:solidFill>
                <a:latin typeface="Calibri" panose="020F0502020204030204" pitchFamily="34" charset="0"/>
                <a:cs typeface="Calibri" panose="020F0502020204030204" pitchFamily="34" charset="0"/>
              </a:rPr>
              <a:t>LISTAUS</a:t>
            </a:r>
            <a:endParaRPr lang="en-FI" sz="2400">
              <a:solidFill>
                <a:schemeClr val="bg1">
                  <a:lumMod val="50000"/>
                </a:schemeClr>
              </a:solidFill>
            </a:endParaRPr>
          </a:p>
        </p:txBody>
      </p:sp>
    </p:spTree>
    <p:extLst>
      <p:ext uri="{BB962C8B-B14F-4D97-AF65-F5344CB8AC3E}">
        <p14:creationId xmlns:p14="http://schemas.microsoft.com/office/powerpoint/2010/main" val="424269312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äivämäärän paikkamerkki 3">
            <a:extLst>
              <a:ext uri="{FF2B5EF4-FFF2-40B4-BE49-F238E27FC236}">
                <a16:creationId xmlns:a16="http://schemas.microsoft.com/office/drawing/2014/main" id="{5B82B2AC-2E01-5D5A-6E23-B3CC4FD5B96E}"/>
              </a:ext>
            </a:extLst>
          </p:cNvPr>
          <p:cNvSpPr>
            <a:spLocks noGrp="1"/>
          </p:cNvSpPr>
          <p:nvPr>
            <p:ph type="dt" sz="half" idx="2"/>
          </p:nvPr>
        </p:nvSpPr>
        <p:spPr/>
        <p:txBody>
          <a:bodyPr/>
          <a:lstStyle/>
          <a:p>
            <a:fld id="{632D3334-C65D-478A-B12D-87F2FEBE9C1A}" type="datetime1">
              <a:rPr lang="fi-FI" smtClean="0"/>
              <a:t>11.1.2023</a:t>
            </a:fld>
            <a:endParaRPr lang="en-FI"/>
          </a:p>
        </p:txBody>
      </p:sp>
      <p:sp>
        <p:nvSpPr>
          <p:cNvPr id="5" name="Alatunnisteen paikkamerkki 4">
            <a:extLst>
              <a:ext uri="{FF2B5EF4-FFF2-40B4-BE49-F238E27FC236}">
                <a16:creationId xmlns:a16="http://schemas.microsoft.com/office/drawing/2014/main" id="{3726B3BB-F069-6164-873D-CAFEF5BD9E4B}"/>
              </a:ext>
            </a:extLst>
          </p:cNvPr>
          <p:cNvSpPr>
            <a:spLocks noGrp="1"/>
          </p:cNvSpPr>
          <p:nvPr>
            <p:ph type="ftr" sz="quarter" idx="3"/>
          </p:nvPr>
        </p:nvSpPr>
        <p:spPr/>
        <p:txBody>
          <a:bodyPr/>
          <a:lstStyle/>
          <a:p>
            <a:r>
              <a:rPr lang="fi-FI"/>
              <a:t>Onko energiaa? Energiansäästö auttaa kaikkia</a:t>
            </a:r>
            <a:endParaRPr lang="en-FI"/>
          </a:p>
        </p:txBody>
      </p:sp>
      <p:sp>
        <p:nvSpPr>
          <p:cNvPr id="6" name="Dian numeron paikkamerkki 5">
            <a:extLst>
              <a:ext uri="{FF2B5EF4-FFF2-40B4-BE49-F238E27FC236}">
                <a16:creationId xmlns:a16="http://schemas.microsoft.com/office/drawing/2014/main" id="{AA37ADBE-D05A-CB55-3E62-8C2682B69C18}"/>
              </a:ext>
            </a:extLst>
          </p:cNvPr>
          <p:cNvSpPr>
            <a:spLocks noGrp="1"/>
          </p:cNvSpPr>
          <p:nvPr>
            <p:ph type="sldNum" sz="quarter" idx="4"/>
          </p:nvPr>
        </p:nvSpPr>
        <p:spPr/>
        <p:txBody>
          <a:bodyPr/>
          <a:lstStyle/>
          <a:p>
            <a:fld id="{BFF9DCD0-3869-094B-9C9B-6235A2A96309}" type="slidenum">
              <a:rPr lang="en-FI" smtClean="0"/>
              <a:pPr/>
              <a:t>21</a:t>
            </a:fld>
            <a:endParaRPr lang="en-FI"/>
          </a:p>
        </p:txBody>
      </p:sp>
      <p:pic>
        <p:nvPicPr>
          <p:cNvPr id="14" name="Picture 13" descr="A picture containing text&#10;&#10;Description automatically generated">
            <a:extLst>
              <a:ext uri="{FF2B5EF4-FFF2-40B4-BE49-F238E27FC236}">
                <a16:creationId xmlns:a16="http://schemas.microsoft.com/office/drawing/2014/main" id="{62C830AB-928D-2BCA-9609-0F52CAB88E34}"/>
              </a:ext>
            </a:extLst>
          </p:cNvPr>
          <p:cNvPicPr>
            <a:picLocks noChangeAspect="1"/>
          </p:cNvPicPr>
          <p:nvPr/>
        </p:nvPicPr>
        <p:blipFill>
          <a:blip r:embed="rId3"/>
          <a:stretch>
            <a:fillRect/>
          </a:stretch>
        </p:blipFill>
        <p:spPr>
          <a:xfrm>
            <a:off x="5872037" y="3527156"/>
            <a:ext cx="5198629" cy="3048985"/>
          </a:xfrm>
          <a:prstGeom prst="rect">
            <a:avLst/>
          </a:prstGeom>
        </p:spPr>
      </p:pic>
      <p:sp>
        <p:nvSpPr>
          <p:cNvPr id="7" name="Otsikko 1">
            <a:extLst>
              <a:ext uri="{FF2B5EF4-FFF2-40B4-BE49-F238E27FC236}">
                <a16:creationId xmlns:a16="http://schemas.microsoft.com/office/drawing/2014/main" id="{4EB588C8-7759-1A18-68F8-401AC2B7F71A}"/>
              </a:ext>
            </a:extLst>
          </p:cNvPr>
          <p:cNvSpPr txBox="1">
            <a:spLocks/>
          </p:cNvSpPr>
          <p:nvPr/>
        </p:nvSpPr>
        <p:spPr>
          <a:xfrm>
            <a:off x="838200" y="365125"/>
            <a:ext cx="10515600" cy="499289"/>
          </a:xfrm>
          <a:prstGeom prst="rect">
            <a:avLst/>
          </a:prstGeom>
        </p:spPr>
        <p:txBody>
          <a:bodyPr vert="horz" lIns="91440" tIns="45720" rIns="91440" bIns="45720" rtlCol="0" anchor="ctr">
            <a:noAutofit/>
          </a:bodyPr>
          <a:lstStyle>
            <a:lvl1pPr algn="l" defTabSz="914400" rtl="0" eaLnBrk="1" latinLnBrk="0" hangingPunct="1">
              <a:lnSpc>
                <a:spcPts val="3450"/>
              </a:lnSpc>
              <a:spcBef>
                <a:spcPct val="0"/>
              </a:spcBef>
              <a:buNone/>
              <a:defRPr sz="2900" b="1" i="0" kern="1200">
                <a:solidFill>
                  <a:schemeClr val="tx1"/>
                </a:solidFill>
                <a:latin typeface="Lucida Sans" panose="020B0602030504020204" pitchFamily="34" charset="77"/>
                <a:ea typeface="+mj-ea"/>
                <a:cs typeface="+mj-cs"/>
              </a:defRPr>
            </a:lvl1pPr>
          </a:lstStyle>
          <a:p>
            <a:pPr algn="ctr"/>
            <a:r>
              <a:rPr lang="fi-FI" sz="4400" spc="-150">
                <a:solidFill>
                  <a:srgbClr val="000000"/>
                </a:solidFill>
                <a:latin typeface="Calibri" panose="020F0502020204030204" pitchFamily="34" charset="0"/>
                <a:cs typeface="Calibri" panose="020F0502020204030204" pitchFamily="34" charset="0"/>
              </a:rPr>
              <a:t>Kotona</a:t>
            </a:r>
          </a:p>
        </p:txBody>
      </p:sp>
      <p:sp>
        <p:nvSpPr>
          <p:cNvPr id="8" name="TextBox 7">
            <a:extLst>
              <a:ext uri="{FF2B5EF4-FFF2-40B4-BE49-F238E27FC236}">
                <a16:creationId xmlns:a16="http://schemas.microsoft.com/office/drawing/2014/main" id="{FDF6BB55-FA13-FD75-27B6-F7919143B9E5}"/>
              </a:ext>
            </a:extLst>
          </p:cNvPr>
          <p:cNvSpPr txBox="1"/>
          <p:nvPr/>
        </p:nvSpPr>
        <p:spPr>
          <a:xfrm>
            <a:off x="2127364" y="753699"/>
            <a:ext cx="7937271" cy="461665"/>
          </a:xfrm>
          <a:prstGeom prst="rect">
            <a:avLst/>
          </a:prstGeom>
          <a:noFill/>
        </p:spPr>
        <p:txBody>
          <a:bodyPr wrap="square">
            <a:spAutoFit/>
          </a:bodyPr>
          <a:lstStyle/>
          <a:p>
            <a:pPr algn="ctr"/>
            <a:r>
              <a:rPr lang="fi-FI" sz="2400">
                <a:solidFill>
                  <a:schemeClr val="bg1">
                    <a:lumMod val="50000"/>
                  </a:schemeClr>
                </a:solidFill>
                <a:latin typeface="Calibri" panose="020F0502020204030204" pitchFamily="34" charset="0"/>
                <a:cs typeface="Calibri" panose="020F0502020204030204" pitchFamily="34" charset="0"/>
              </a:rPr>
              <a:t>LISTAUSTA</a:t>
            </a:r>
            <a:endParaRPr lang="en-FI" sz="2400">
              <a:solidFill>
                <a:schemeClr val="bg1">
                  <a:lumMod val="50000"/>
                </a:schemeClr>
              </a:solidFill>
            </a:endParaRPr>
          </a:p>
        </p:txBody>
      </p:sp>
      <p:sp>
        <p:nvSpPr>
          <p:cNvPr id="11" name="Sisällön paikkamerkki 2">
            <a:extLst>
              <a:ext uri="{FF2B5EF4-FFF2-40B4-BE49-F238E27FC236}">
                <a16:creationId xmlns:a16="http://schemas.microsoft.com/office/drawing/2014/main" id="{A24198E4-752F-DDDA-262B-7BB04029ED5D}"/>
              </a:ext>
            </a:extLst>
          </p:cNvPr>
          <p:cNvSpPr txBox="1">
            <a:spLocks/>
          </p:cNvSpPr>
          <p:nvPr/>
        </p:nvSpPr>
        <p:spPr>
          <a:xfrm>
            <a:off x="1004085" y="1564739"/>
            <a:ext cx="4813852" cy="4314001"/>
          </a:xfrm>
          <a:prstGeom prst="rect">
            <a:avLst/>
          </a:prstGeom>
        </p:spPr>
        <p:txBody>
          <a:bodyPr vert="horz" wrap="square" lIns="91440" tIns="45720" rIns="91440" bIns="45720" rtlCol="0" anchor="t">
            <a:spAutoFit/>
          </a:bodyPr>
          <a:lstStyle>
            <a:lvl1pPr marL="136525" indent="-136525" algn="l" defTabSz="914400" rtl="0" eaLnBrk="1" latinLnBrk="0" hangingPunct="1">
              <a:lnSpc>
                <a:spcPct val="90000"/>
              </a:lnSpc>
              <a:spcBef>
                <a:spcPts val="1000"/>
              </a:spcBef>
              <a:buFont typeface="Arial" panose="020B0604020202020204" pitchFamily="34" charset="0"/>
              <a:buChar char="•"/>
              <a:tabLst/>
              <a:defRPr sz="2000" b="0" i="0" kern="1200">
                <a:solidFill>
                  <a:schemeClr val="tx1"/>
                </a:solidFill>
                <a:latin typeface="Lucida Sans" panose="020B0602030504020204" pitchFamily="34" charset="77"/>
                <a:ea typeface="+mn-ea"/>
                <a:cs typeface="+mn-cs"/>
              </a:defRPr>
            </a:lvl1pPr>
            <a:lvl2pPr marL="273050" indent="-136525" algn="l" defTabSz="914400" rtl="0" eaLnBrk="1" latinLnBrk="0" hangingPunct="1">
              <a:lnSpc>
                <a:spcPct val="90000"/>
              </a:lnSpc>
              <a:spcBef>
                <a:spcPts val="500"/>
              </a:spcBef>
              <a:buFont typeface="Arial" panose="020B0604020202020204" pitchFamily="34" charset="0"/>
              <a:buChar char="•"/>
              <a:tabLst/>
              <a:defRPr sz="1600" b="0" i="0" kern="1200">
                <a:solidFill>
                  <a:schemeClr val="tx1"/>
                </a:solidFill>
                <a:latin typeface="Lucida Sans" panose="020B0602030504020204" pitchFamily="34" charset="77"/>
                <a:ea typeface="+mn-ea"/>
                <a:cs typeface="+mn-cs"/>
              </a:defRPr>
            </a:lvl2pPr>
            <a:lvl3pPr marL="365125" indent="-92075" algn="l" defTabSz="914400" rtl="0" eaLnBrk="1" latinLnBrk="0" hangingPunct="1">
              <a:lnSpc>
                <a:spcPct val="90000"/>
              </a:lnSpc>
              <a:spcBef>
                <a:spcPts val="500"/>
              </a:spcBef>
              <a:buFont typeface="Arial" panose="020B0604020202020204" pitchFamily="34" charset="0"/>
              <a:buChar char="•"/>
              <a:tabLst/>
              <a:defRPr sz="1400" b="0" i="0" kern="1200">
                <a:solidFill>
                  <a:schemeClr val="tx1"/>
                </a:solidFill>
                <a:latin typeface="Lucida Sans" panose="020B0602030504020204" pitchFamily="34" charset="77"/>
                <a:ea typeface="+mn-ea"/>
                <a:cs typeface="+mn-cs"/>
              </a:defRPr>
            </a:lvl3pPr>
            <a:lvl4pPr marL="538163" indent="-131763" algn="l" defTabSz="914400" rtl="0" eaLnBrk="1" latinLnBrk="0" hangingPunct="1">
              <a:lnSpc>
                <a:spcPct val="90000"/>
              </a:lnSpc>
              <a:spcBef>
                <a:spcPts val="500"/>
              </a:spcBef>
              <a:buFont typeface="Arial" panose="020B0604020202020204" pitchFamily="34" charset="0"/>
              <a:buChar char="•"/>
              <a:tabLst/>
              <a:defRPr sz="1200" b="0" i="0" kern="1200">
                <a:solidFill>
                  <a:schemeClr val="tx1"/>
                </a:solidFill>
                <a:latin typeface="Lucida Sans" panose="020B0602030504020204" pitchFamily="34" charset="77"/>
                <a:ea typeface="+mn-ea"/>
                <a:cs typeface="+mn-cs"/>
              </a:defRPr>
            </a:lvl4pPr>
            <a:lvl5pPr marL="628650" indent="-90488" algn="l" defTabSz="914400" rtl="0" eaLnBrk="1" latinLnBrk="0" hangingPunct="1">
              <a:lnSpc>
                <a:spcPct val="90000"/>
              </a:lnSpc>
              <a:spcBef>
                <a:spcPts val="500"/>
              </a:spcBef>
              <a:buFont typeface="Arial" panose="020B0604020202020204" pitchFamily="34" charset="0"/>
              <a:buChar char="•"/>
              <a:tabLst/>
              <a:defRPr sz="1000" b="0" i="0" kern="1200">
                <a:solidFill>
                  <a:schemeClr val="tx1"/>
                </a:solidFill>
                <a:latin typeface="Lucida Sans" panose="020B0602030504020204" pitchFamily="34" charset="77"/>
                <a:ea typeface="+mn-ea"/>
                <a:cs typeface="+mn-cs"/>
              </a:defRPr>
            </a:lvl5pPr>
            <a:lvl6pPr marL="801688" indent="-80963" algn="l" defTabSz="914400" rtl="0" eaLnBrk="1" latinLnBrk="0" hangingPunct="1">
              <a:lnSpc>
                <a:spcPct val="90000"/>
              </a:lnSpc>
              <a:spcBef>
                <a:spcPts val="500"/>
              </a:spcBef>
              <a:buFont typeface="Wingdings" pitchFamily="2" charset="2"/>
              <a:buChar char="§"/>
              <a:tabLst/>
              <a:defRPr sz="800" kern="1200">
                <a:solidFill>
                  <a:schemeClr val="bg2">
                    <a:lumMod val="50000"/>
                  </a:schemeClr>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342900" indent="-342900">
              <a:buClr>
                <a:schemeClr val="accent6"/>
              </a:buClr>
              <a:buFont typeface="Wingdings" panose="05000000000000000000" pitchFamily="2" charset="2"/>
              <a:buChar char="§"/>
            </a:pPr>
            <a:r>
              <a:rPr lang="fi-FI" dirty="0">
                <a:solidFill>
                  <a:srgbClr val="000000"/>
                </a:solidFill>
                <a:latin typeface="Calibri" panose="020F0502020204030204" pitchFamily="34" charset="0"/>
                <a:cs typeface="Calibri" panose="020F0502020204030204" pitchFamily="34" charset="0"/>
              </a:rPr>
              <a:t>Huonelämpötilan alentaminen</a:t>
            </a:r>
          </a:p>
          <a:p>
            <a:pPr marL="342900" indent="-342900">
              <a:buClr>
                <a:schemeClr val="accent6"/>
              </a:buClr>
              <a:buFont typeface="Wingdings" panose="05000000000000000000" pitchFamily="2" charset="2"/>
              <a:buChar char="§"/>
            </a:pPr>
            <a:r>
              <a:rPr lang="fi-FI" dirty="0">
                <a:solidFill>
                  <a:srgbClr val="000000"/>
                </a:solidFill>
                <a:latin typeface="Calibri" panose="020F0502020204030204" pitchFamily="34" charset="0"/>
                <a:cs typeface="Calibri" panose="020F0502020204030204" pitchFamily="34" charset="0"/>
              </a:rPr>
              <a:t>Lyhyemmät suihkuajat ja vältä     </a:t>
            </a:r>
            <a:br>
              <a:rPr lang="fi-FI" dirty="0">
                <a:solidFill>
                  <a:srgbClr val="000000"/>
                </a:solidFill>
                <a:latin typeface="Calibri" panose="020F0502020204030204" pitchFamily="34" charset="0"/>
                <a:cs typeface="Calibri" panose="020F0502020204030204" pitchFamily="34" charset="0"/>
              </a:rPr>
            </a:br>
            <a:r>
              <a:rPr lang="fi-FI" dirty="0">
                <a:solidFill>
                  <a:srgbClr val="000000"/>
                </a:solidFill>
                <a:latin typeface="Calibri" panose="020F0502020204030204" pitchFamily="34" charset="0"/>
                <a:cs typeface="Calibri" panose="020F0502020204030204" pitchFamily="34" charset="0"/>
              </a:rPr>
              <a:t>kylpyammeita ja porealtaita</a:t>
            </a:r>
          </a:p>
          <a:p>
            <a:pPr marL="342900" indent="-342900">
              <a:buClr>
                <a:schemeClr val="accent6"/>
              </a:buClr>
              <a:buFont typeface="Wingdings" panose="05000000000000000000" pitchFamily="2" charset="2"/>
              <a:buChar char="§"/>
            </a:pPr>
            <a:r>
              <a:rPr lang="fi-FI" dirty="0">
                <a:solidFill>
                  <a:srgbClr val="000000"/>
                </a:solidFill>
                <a:latin typeface="Calibri" panose="020F0502020204030204" pitchFamily="34" charset="0"/>
                <a:cs typeface="Calibri" panose="020F0502020204030204" pitchFamily="34" charset="0"/>
              </a:rPr>
              <a:t>Sulje vesihana hampaidenpesun ajaksi</a:t>
            </a:r>
          </a:p>
          <a:p>
            <a:pPr marL="342900" indent="-342900">
              <a:buClr>
                <a:schemeClr val="accent6"/>
              </a:buClr>
              <a:buFont typeface="Wingdings" panose="05000000000000000000" pitchFamily="2" charset="2"/>
              <a:buChar char="§"/>
            </a:pPr>
            <a:r>
              <a:rPr lang="fi-FI" dirty="0">
                <a:solidFill>
                  <a:srgbClr val="000000"/>
                </a:solidFill>
                <a:latin typeface="Calibri" panose="020F0502020204030204" pitchFamily="34" charset="0"/>
                <a:cs typeface="Calibri" panose="020F0502020204030204" pitchFamily="34" charset="0"/>
              </a:rPr>
              <a:t>Älä pese astioita juoksevan veden alla</a:t>
            </a:r>
          </a:p>
          <a:p>
            <a:pPr marL="342900" indent="-342900">
              <a:buClr>
                <a:schemeClr val="accent6"/>
              </a:buClr>
              <a:buFont typeface="Wingdings" panose="05000000000000000000" pitchFamily="2" charset="2"/>
              <a:buChar char="§"/>
            </a:pPr>
            <a:r>
              <a:rPr lang="fi-FI" dirty="0">
                <a:solidFill>
                  <a:srgbClr val="000000"/>
                </a:solidFill>
                <a:latin typeface="Calibri" panose="020F0502020204030204" pitchFamily="34" charset="0"/>
                <a:cs typeface="Calibri" panose="020F0502020204030204" pitchFamily="34" charset="0"/>
              </a:rPr>
              <a:t>Pese täysiä pyykkikoneellisia ja tiskikoneellisia</a:t>
            </a:r>
          </a:p>
          <a:p>
            <a:pPr marL="342900" indent="-342900">
              <a:buClr>
                <a:schemeClr val="accent6"/>
              </a:buClr>
              <a:buFont typeface="Wingdings" panose="05000000000000000000" pitchFamily="2" charset="2"/>
              <a:buChar char="§"/>
            </a:pPr>
            <a:r>
              <a:rPr lang="fi-FI" dirty="0">
                <a:solidFill>
                  <a:srgbClr val="000000"/>
                </a:solidFill>
                <a:latin typeface="Calibri" panose="020F0502020204030204" pitchFamily="34" charset="0"/>
                <a:cs typeface="Calibri" panose="020F0502020204030204" pitchFamily="34" charset="0"/>
              </a:rPr>
              <a:t>Lyhennä saunomisaikoja ja saunan </a:t>
            </a:r>
            <a:br>
              <a:rPr lang="fi-FI" dirty="0">
                <a:solidFill>
                  <a:srgbClr val="000000"/>
                </a:solidFill>
                <a:latin typeface="Calibri" panose="020F0502020204030204" pitchFamily="34" charset="0"/>
                <a:cs typeface="Calibri" panose="020F0502020204030204" pitchFamily="34" charset="0"/>
              </a:rPr>
            </a:br>
            <a:r>
              <a:rPr lang="fi-FI" dirty="0">
                <a:solidFill>
                  <a:srgbClr val="000000"/>
                </a:solidFill>
                <a:latin typeface="Calibri" panose="020F0502020204030204" pitchFamily="34" charset="0"/>
                <a:cs typeface="Calibri" panose="020F0502020204030204" pitchFamily="34" charset="0"/>
              </a:rPr>
              <a:t>lämpötilaa. Älä lämmitä kiuasta turhaan.</a:t>
            </a:r>
          </a:p>
          <a:p>
            <a:pPr marL="342900" indent="-342900">
              <a:buClr>
                <a:schemeClr val="accent6"/>
              </a:buClr>
              <a:buFont typeface="Wingdings" panose="05000000000000000000" pitchFamily="2" charset="2"/>
              <a:buChar char="§"/>
            </a:pPr>
            <a:r>
              <a:rPr lang="fi-FI" dirty="0">
                <a:solidFill>
                  <a:srgbClr val="000000"/>
                </a:solidFill>
                <a:latin typeface="Calibri" panose="020F0502020204030204" pitchFamily="34" charset="0"/>
                <a:cs typeface="Calibri" panose="020F0502020204030204" pitchFamily="34" charset="0"/>
              </a:rPr>
              <a:t>Sammuta viihdelaitteet käytön jälkeen, </a:t>
            </a:r>
            <a:br>
              <a:rPr lang="fi-FI" dirty="0">
                <a:solidFill>
                  <a:srgbClr val="000000"/>
                </a:solidFill>
                <a:latin typeface="Calibri" panose="020F0502020204030204" pitchFamily="34" charset="0"/>
                <a:cs typeface="Calibri" panose="020F0502020204030204" pitchFamily="34" charset="0"/>
              </a:rPr>
            </a:br>
            <a:r>
              <a:rPr lang="fi-FI" dirty="0">
                <a:solidFill>
                  <a:srgbClr val="000000"/>
                </a:solidFill>
                <a:latin typeface="Calibri" panose="020F0502020204030204" pitchFamily="34" charset="0"/>
                <a:cs typeface="Calibri" panose="020F0502020204030204" pitchFamily="34" charset="0"/>
              </a:rPr>
              <a:t>myös valmiustila</a:t>
            </a:r>
          </a:p>
          <a:p>
            <a:pPr marL="342900" indent="-342900">
              <a:buClr>
                <a:schemeClr val="accent6"/>
              </a:buClr>
              <a:buFont typeface="Wingdings" panose="05000000000000000000" pitchFamily="2" charset="2"/>
              <a:buChar char="§"/>
            </a:pPr>
            <a:r>
              <a:rPr lang="fi-FI" dirty="0">
                <a:solidFill>
                  <a:srgbClr val="000000"/>
                </a:solidFill>
                <a:latin typeface="Calibri" panose="020F0502020204030204" pitchFamily="34" charset="0"/>
                <a:cs typeface="Calibri" panose="020F0502020204030204" pitchFamily="34" charset="0"/>
              </a:rPr>
              <a:t>Sammuta tarpeettomat valot </a:t>
            </a:r>
            <a:endParaRPr lang="fi-FI" dirty="0">
              <a:latin typeface="Calibri" panose="020F0502020204030204" pitchFamily="34" charset="0"/>
              <a:cs typeface="Calibri" panose="020F0502020204030204" pitchFamily="34" charset="0"/>
            </a:endParaRPr>
          </a:p>
        </p:txBody>
      </p:sp>
      <p:sp>
        <p:nvSpPr>
          <p:cNvPr id="13" name="Sisällön paikkamerkki 2">
            <a:extLst>
              <a:ext uri="{FF2B5EF4-FFF2-40B4-BE49-F238E27FC236}">
                <a16:creationId xmlns:a16="http://schemas.microsoft.com/office/drawing/2014/main" id="{1869737A-67B0-C2B0-381B-CD4F6F557CC8}"/>
              </a:ext>
            </a:extLst>
          </p:cNvPr>
          <p:cNvSpPr txBox="1">
            <a:spLocks/>
          </p:cNvSpPr>
          <p:nvPr/>
        </p:nvSpPr>
        <p:spPr>
          <a:xfrm>
            <a:off x="6261885" y="1564739"/>
            <a:ext cx="4813852" cy="2139047"/>
          </a:xfrm>
          <a:prstGeom prst="rect">
            <a:avLst/>
          </a:prstGeom>
        </p:spPr>
        <p:txBody>
          <a:bodyPr vert="horz" wrap="square" lIns="91440" tIns="45720" rIns="91440" bIns="45720" rtlCol="0" anchor="t">
            <a:spAutoFit/>
          </a:bodyPr>
          <a:lstStyle>
            <a:lvl1pPr marL="136525" indent="-136525" algn="l" defTabSz="914400" rtl="0" eaLnBrk="1" latinLnBrk="0" hangingPunct="1">
              <a:lnSpc>
                <a:spcPct val="90000"/>
              </a:lnSpc>
              <a:spcBef>
                <a:spcPts val="1000"/>
              </a:spcBef>
              <a:buFont typeface="Arial" panose="020B0604020202020204" pitchFamily="34" charset="0"/>
              <a:buChar char="•"/>
              <a:tabLst/>
              <a:defRPr sz="2000" b="0" i="0" kern="1200">
                <a:solidFill>
                  <a:schemeClr val="tx1"/>
                </a:solidFill>
                <a:latin typeface="Lucida Sans" panose="020B0602030504020204" pitchFamily="34" charset="77"/>
                <a:ea typeface="+mn-ea"/>
                <a:cs typeface="+mn-cs"/>
              </a:defRPr>
            </a:lvl1pPr>
            <a:lvl2pPr marL="273050" indent="-136525" algn="l" defTabSz="914400" rtl="0" eaLnBrk="1" latinLnBrk="0" hangingPunct="1">
              <a:lnSpc>
                <a:spcPct val="90000"/>
              </a:lnSpc>
              <a:spcBef>
                <a:spcPts val="500"/>
              </a:spcBef>
              <a:buFont typeface="Arial" panose="020B0604020202020204" pitchFamily="34" charset="0"/>
              <a:buChar char="•"/>
              <a:tabLst/>
              <a:defRPr sz="1600" b="0" i="0" kern="1200">
                <a:solidFill>
                  <a:schemeClr val="tx1"/>
                </a:solidFill>
                <a:latin typeface="Lucida Sans" panose="020B0602030504020204" pitchFamily="34" charset="77"/>
                <a:ea typeface="+mn-ea"/>
                <a:cs typeface="+mn-cs"/>
              </a:defRPr>
            </a:lvl2pPr>
            <a:lvl3pPr marL="365125" indent="-92075" algn="l" defTabSz="914400" rtl="0" eaLnBrk="1" latinLnBrk="0" hangingPunct="1">
              <a:lnSpc>
                <a:spcPct val="90000"/>
              </a:lnSpc>
              <a:spcBef>
                <a:spcPts val="500"/>
              </a:spcBef>
              <a:buFont typeface="Arial" panose="020B0604020202020204" pitchFamily="34" charset="0"/>
              <a:buChar char="•"/>
              <a:tabLst/>
              <a:defRPr sz="1400" b="0" i="0" kern="1200">
                <a:solidFill>
                  <a:schemeClr val="tx1"/>
                </a:solidFill>
                <a:latin typeface="Lucida Sans" panose="020B0602030504020204" pitchFamily="34" charset="77"/>
                <a:ea typeface="+mn-ea"/>
                <a:cs typeface="+mn-cs"/>
              </a:defRPr>
            </a:lvl3pPr>
            <a:lvl4pPr marL="538163" indent="-131763" algn="l" defTabSz="914400" rtl="0" eaLnBrk="1" latinLnBrk="0" hangingPunct="1">
              <a:lnSpc>
                <a:spcPct val="90000"/>
              </a:lnSpc>
              <a:spcBef>
                <a:spcPts val="500"/>
              </a:spcBef>
              <a:buFont typeface="Arial" panose="020B0604020202020204" pitchFamily="34" charset="0"/>
              <a:buChar char="•"/>
              <a:tabLst/>
              <a:defRPr sz="1200" b="0" i="0" kern="1200">
                <a:solidFill>
                  <a:schemeClr val="tx1"/>
                </a:solidFill>
                <a:latin typeface="Lucida Sans" panose="020B0602030504020204" pitchFamily="34" charset="77"/>
                <a:ea typeface="+mn-ea"/>
                <a:cs typeface="+mn-cs"/>
              </a:defRPr>
            </a:lvl4pPr>
            <a:lvl5pPr marL="628650" indent="-90488" algn="l" defTabSz="914400" rtl="0" eaLnBrk="1" latinLnBrk="0" hangingPunct="1">
              <a:lnSpc>
                <a:spcPct val="90000"/>
              </a:lnSpc>
              <a:spcBef>
                <a:spcPts val="500"/>
              </a:spcBef>
              <a:buFont typeface="Arial" panose="020B0604020202020204" pitchFamily="34" charset="0"/>
              <a:buChar char="•"/>
              <a:tabLst/>
              <a:defRPr sz="1000" b="0" i="0" kern="1200">
                <a:solidFill>
                  <a:schemeClr val="tx1"/>
                </a:solidFill>
                <a:latin typeface="Lucida Sans" panose="020B0602030504020204" pitchFamily="34" charset="77"/>
                <a:ea typeface="+mn-ea"/>
                <a:cs typeface="+mn-cs"/>
              </a:defRPr>
            </a:lvl5pPr>
            <a:lvl6pPr marL="801688" indent="-80963" algn="l" defTabSz="914400" rtl="0" eaLnBrk="1" latinLnBrk="0" hangingPunct="1">
              <a:lnSpc>
                <a:spcPct val="90000"/>
              </a:lnSpc>
              <a:spcBef>
                <a:spcPts val="500"/>
              </a:spcBef>
              <a:buFont typeface="Wingdings" pitchFamily="2" charset="2"/>
              <a:buChar char="§"/>
              <a:tabLst/>
              <a:defRPr sz="800" kern="1200">
                <a:solidFill>
                  <a:schemeClr val="bg2">
                    <a:lumMod val="50000"/>
                  </a:schemeClr>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342900" indent="-342900">
              <a:buClr>
                <a:schemeClr val="accent6"/>
              </a:buClr>
              <a:buFont typeface="Wingdings" panose="05000000000000000000" pitchFamily="2" charset="2"/>
              <a:buChar char="§"/>
            </a:pPr>
            <a:r>
              <a:rPr lang="fi-FI" dirty="0">
                <a:solidFill>
                  <a:srgbClr val="000000"/>
                </a:solidFill>
                <a:latin typeface="Calibri" panose="020F0502020204030204" pitchFamily="34" charset="0"/>
                <a:cs typeface="Calibri" panose="020F0502020204030204" pitchFamily="34" charset="0"/>
              </a:rPr>
              <a:t>Lämmitä ruoka mieluummin </a:t>
            </a:r>
            <a:br>
              <a:rPr lang="fi-FI" dirty="0">
                <a:solidFill>
                  <a:srgbClr val="000000"/>
                </a:solidFill>
                <a:latin typeface="Calibri" panose="020F0502020204030204" pitchFamily="34" charset="0"/>
                <a:cs typeface="Calibri" panose="020F0502020204030204" pitchFamily="34" charset="0"/>
              </a:rPr>
            </a:br>
            <a:r>
              <a:rPr lang="fi-FI" dirty="0">
                <a:solidFill>
                  <a:srgbClr val="000000"/>
                </a:solidFill>
                <a:latin typeface="Calibri" panose="020F0502020204030204" pitchFamily="34" charset="0"/>
                <a:cs typeface="Calibri" panose="020F0502020204030204" pitchFamily="34" charset="0"/>
              </a:rPr>
              <a:t>mikrossa kuin uunissa tai liedellä</a:t>
            </a:r>
          </a:p>
          <a:p>
            <a:pPr marL="342900" indent="-342900">
              <a:buClr>
                <a:schemeClr val="accent6"/>
              </a:buClr>
              <a:buFont typeface="Wingdings" panose="05000000000000000000" pitchFamily="2" charset="2"/>
              <a:buChar char="§"/>
            </a:pPr>
            <a:r>
              <a:rPr lang="fi-FI" dirty="0">
                <a:solidFill>
                  <a:srgbClr val="000000"/>
                </a:solidFill>
                <a:latin typeface="Calibri" panose="020F0502020204030204" pitchFamily="34" charset="0"/>
                <a:cs typeface="Calibri" panose="020F0502020204030204" pitchFamily="34" charset="0"/>
              </a:rPr>
              <a:t>Kulje julkisilla, kävellen tai pyörällä</a:t>
            </a:r>
          </a:p>
          <a:p>
            <a:pPr marL="342900" indent="-342900">
              <a:buClr>
                <a:schemeClr val="accent6"/>
              </a:buClr>
              <a:buFont typeface="Wingdings" panose="05000000000000000000" pitchFamily="2" charset="2"/>
              <a:buChar char="§"/>
            </a:pPr>
            <a:r>
              <a:rPr lang="fi-FI" dirty="0">
                <a:solidFill>
                  <a:srgbClr val="000000"/>
                </a:solidFill>
                <a:latin typeface="Calibri" panose="020F0502020204030204" pitchFamily="34" charset="0"/>
                <a:cs typeface="Calibri" panose="020F0502020204030204" pitchFamily="34" charset="0"/>
              </a:rPr>
              <a:t>Ota sen verran mitä syöt! Vähennä ruokahävikkiä</a:t>
            </a:r>
          </a:p>
          <a:p>
            <a:pPr marL="342900" indent="-342900">
              <a:buClr>
                <a:schemeClr val="accent6"/>
              </a:buClr>
              <a:buFont typeface="Wingdings" panose="05000000000000000000" pitchFamily="2" charset="2"/>
              <a:buChar char="§"/>
            </a:pPr>
            <a:r>
              <a:rPr lang="fi-FI" dirty="0">
                <a:latin typeface="Calibri" panose="020F0502020204030204" pitchFamily="34" charset="0"/>
                <a:cs typeface="Calibri" panose="020F0502020204030204" pitchFamily="34" charset="0"/>
              </a:rPr>
              <a:t>Kierrätä ja korjaa</a:t>
            </a:r>
          </a:p>
        </p:txBody>
      </p:sp>
    </p:spTree>
    <p:extLst>
      <p:ext uri="{BB962C8B-B14F-4D97-AF65-F5344CB8AC3E}">
        <p14:creationId xmlns:p14="http://schemas.microsoft.com/office/powerpoint/2010/main" val="29417205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äivämäärän paikkamerkki 3">
            <a:extLst>
              <a:ext uri="{FF2B5EF4-FFF2-40B4-BE49-F238E27FC236}">
                <a16:creationId xmlns:a16="http://schemas.microsoft.com/office/drawing/2014/main" id="{5B82B2AC-2E01-5D5A-6E23-B3CC4FD5B96E}"/>
              </a:ext>
            </a:extLst>
          </p:cNvPr>
          <p:cNvSpPr>
            <a:spLocks noGrp="1"/>
          </p:cNvSpPr>
          <p:nvPr>
            <p:ph type="dt" sz="half" idx="2"/>
          </p:nvPr>
        </p:nvSpPr>
        <p:spPr/>
        <p:txBody>
          <a:bodyPr/>
          <a:lstStyle/>
          <a:p>
            <a:fld id="{B6A9B7F8-21A3-4E34-9E03-BBA4842DF32B}" type="datetime1">
              <a:rPr lang="fi-FI" smtClean="0"/>
              <a:t>11.1.2023</a:t>
            </a:fld>
            <a:endParaRPr lang="en-FI"/>
          </a:p>
        </p:txBody>
      </p:sp>
      <p:sp>
        <p:nvSpPr>
          <p:cNvPr id="5" name="Alatunnisteen paikkamerkki 4">
            <a:extLst>
              <a:ext uri="{FF2B5EF4-FFF2-40B4-BE49-F238E27FC236}">
                <a16:creationId xmlns:a16="http://schemas.microsoft.com/office/drawing/2014/main" id="{3726B3BB-F069-6164-873D-CAFEF5BD9E4B}"/>
              </a:ext>
            </a:extLst>
          </p:cNvPr>
          <p:cNvSpPr>
            <a:spLocks noGrp="1"/>
          </p:cNvSpPr>
          <p:nvPr>
            <p:ph type="ftr" sz="quarter" idx="3"/>
          </p:nvPr>
        </p:nvSpPr>
        <p:spPr/>
        <p:txBody>
          <a:bodyPr/>
          <a:lstStyle/>
          <a:p>
            <a:r>
              <a:rPr lang="fi-FI"/>
              <a:t>Onko energiaa? Energiansäästö auttaa kaikkia</a:t>
            </a:r>
            <a:endParaRPr lang="en-FI"/>
          </a:p>
        </p:txBody>
      </p:sp>
      <p:sp>
        <p:nvSpPr>
          <p:cNvPr id="6" name="Dian numeron paikkamerkki 5">
            <a:extLst>
              <a:ext uri="{FF2B5EF4-FFF2-40B4-BE49-F238E27FC236}">
                <a16:creationId xmlns:a16="http://schemas.microsoft.com/office/drawing/2014/main" id="{AA37ADBE-D05A-CB55-3E62-8C2682B69C18}"/>
              </a:ext>
            </a:extLst>
          </p:cNvPr>
          <p:cNvSpPr>
            <a:spLocks noGrp="1"/>
          </p:cNvSpPr>
          <p:nvPr>
            <p:ph type="sldNum" sz="quarter" idx="4"/>
          </p:nvPr>
        </p:nvSpPr>
        <p:spPr/>
        <p:txBody>
          <a:bodyPr/>
          <a:lstStyle/>
          <a:p>
            <a:fld id="{BFF9DCD0-3869-094B-9C9B-6235A2A96309}" type="slidenum">
              <a:rPr lang="en-FI" smtClean="0"/>
              <a:pPr/>
              <a:t>22</a:t>
            </a:fld>
            <a:endParaRPr lang="en-FI"/>
          </a:p>
        </p:txBody>
      </p:sp>
      <p:pic>
        <p:nvPicPr>
          <p:cNvPr id="11" name="Picture 10">
            <a:extLst>
              <a:ext uri="{FF2B5EF4-FFF2-40B4-BE49-F238E27FC236}">
                <a16:creationId xmlns:a16="http://schemas.microsoft.com/office/drawing/2014/main" id="{C7D0CDD7-440F-C0C1-DC3A-BC248797F890}"/>
              </a:ext>
            </a:extLst>
          </p:cNvPr>
          <p:cNvPicPr>
            <a:picLocks noChangeAspect="1"/>
          </p:cNvPicPr>
          <p:nvPr/>
        </p:nvPicPr>
        <p:blipFill>
          <a:blip r:embed="rId3"/>
          <a:stretch>
            <a:fillRect/>
          </a:stretch>
        </p:blipFill>
        <p:spPr>
          <a:xfrm>
            <a:off x="6095999" y="454526"/>
            <a:ext cx="5678495" cy="5502613"/>
          </a:xfrm>
          <a:prstGeom prst="rect">
            <a:avLst/>
          </a:prstGeom>
        </p:spPr>
      </p:pic>
      <p:sp>
        <p:nvSpPr>
          <p:cNvPr id="3" name="Otsikko 1">
            <a:extLst>
              <a:ext uri="{FF2B5EF4-FFF2-40B4-BE49-F238E27FC236}">
                <a16:creationId xmlns:a16="http://schemas.microsoft.com/office/drawing/2014/main" id="{A9C5CA71-E27E-C1B4-8FAD-8CF62BCEE671}"/>
              </a:ext>
            </a:extLst>
          </p:cNvPr>
          <p:cNvSpPr txBox="1">
            <a:spLocks/>
          </p:cNvSpPr>
          <p:nvPr/>
        </p:nvSpPr>
        <p:spPr>
          <a:xfrm>
            <a:off x="838200" y="365125"/>
            <a:ext cx="10515600" cy="499289"/>
          </a:xfrm>
          <a:prstGeom prst="rect">
            <a:avLst/>
          </a:prstGeom>
        </p:spPr>
        <p:txBody>
          <a:bodyPr vert="horz" lIns="91440" tIns="45720" rIns="91440" bIns="45720" rtlCol="0" anchor="ctr">
            <a:noAutofit/>
          </a:bodyPr>
          <a:lstStyle>
            <a:lvl1pPr algn="l" defTabSz="914400" rtl="0" eaLnBrk="1" latinLnBrk="0" hangingPunct="1">
              <a:lnSpc>
                <a:spcPts val="3450"/>
              </a:lnSpc>
              <a:spcBef>
                <a:spcPct val="0"/>
              </a:spcBef>
              <a:buNone/>
              <a:defRPr sz="2900" b="1" i="0" kern="1200">
                <a:solidFill>
                  <a:schemeClr val="tx1"/>
                </a:solidFill>
                <a:latin typeface="Lucida Sans" panose="020B0602030504020204" pitchFamily="34" charset="77"/>
                <a:ea typeface="+mj-ea"/>
                <a:cs typeface="+mj-cs"/>
              </a:defRPr>
            </a:lvl1pPr>
          </a:lstStyle>
          <a:p>
            <a:pPr algn="ctr"/>
            <a:r>
              <a:rPr lang="fi-FI" sz="4400" spc="-150">
                <a:solidFill>
                  <a:srgbClr val="000000"/>
                </a:solidFill>
                <a:latin typeface="Calibri" panose="020F0502020204030204" pitchFamily="34" charset="0"/>
                <a:cs typeface="Calibri" panose="020F0502020204030204" pitchFamily="34" charset="0"/>
              </a:rPr>
              <a:t>Koulussa</a:t>
            </a:r>
          </a:p>
        </p:txBody>
      </p:sp>
      <p:sp>
        <p:nvSpPr>
          <p:cNvPr id="8" name="TextBox 7">
            <a:extLst>
              <a:ext uri="{FF2B5EF4-FFF2-40B4-BE49-F238E27FC236}">
                <a16:creationId xmlns:a16="http://schemas.microsoft.com/office/drawing/2014/main" id="{0A890EDB-10AC-9BB6-DF20-BEDB5D7CBBEC}"/>
              </a:ext>
            </a:extLst>
          </p:cNvPr>
          <p:cNvSpPr txBox="1"/>
          <p:nvPr/>
        </p:nvSpPr>
        <p:spPr>
          <a:xfrm>
            <a:off x="2127364" y="753699"/>
            <a:ext cx="7937271" cy="461665"/>
          </a:xfrm>
          <a:prstGeom prst="rect">
            <a:avLst/>
          </a:prstGeom>
          <a:noFill/>
        </p:spPr>
        <p:txBody>
          <a:bodyPr wrap="square">
            <a:spAutoFit/>
          </a:bodyPr>
          <a:lstStyle/>
          <a:p>
            <a:pPr algn="ctr"/>
            <a:r>
              <a:rPr lang="fi-FI" sz="2400">
                <a:solidFill>
                  <a:schemeClr val="bg1">
                    <a:lumMod val="50000"/>
                  </a:schemeClr>
                </a:solidFill>
                <a:latin typeface="Calibri" panose="020F0502020204030204" pitchFamily="34" charset="0"/>
                <a:cs typeface="Calibri" panose="020F0502020204030204" pitchFamily="34" charset="0"/>
              </a:rPr>
              <a:t>LISTAUSTA</a:t>
            </a:r>
            <a:endParaRPr lang="en-FI" sz="2400">
              <a:solidFill>
                <a:schemeClr val="bg1">
                  <a:lumMod val="50000"/>
                </a:schemeClr>
              </a:solidFill>
            </a:endParaRPr>
          </a:p>
        </p:txBody>
      </p:sp>
      <p:sp>
        <p:nvSpPr>
          <p:cNvPr id="12" name="Sisällön paikkamerkki 2">
            <a:extLst>
              <a:ext uri="{FF2B5EF4-FFF2-40B4-BE49-F238E27FC236}">
                <a16:creationId xmlns:a16="http://schemas.microsoft.com/office/drawing/2014/main" id="{7B27053E-1894-DAD2-E7D9-F789C39E7BF5}"/>
              </a:ext>
            </a:extLst>
          </p:cNvPr>
          <p:cNvSpPr txBox="1">
            <a:spLocks/>
          </p:cNvSpPr>
          <p:nvPr/>
        </p:nvSpPr>
        <p:spPr>
          <a:xfrm>
            <a:off x="1923833" y="1603938"/>
            <a:ext cx="4813852" cy="3652282"/>
          </a:xfrm>
          <a:prstGeom prst="rect">
            <a:avLst/>
          </a:prstGeom>
        </p:spPr>
        <p:txBody>
          <a:bodyPr vert="horz" wrap="square" lIns="91440" tIns="45720" rIns="91440" bIns="45720" rtlCol="0" anchor="t">
            <a:spAutoFit/>
          </a:bodyPr>
          <a:lstStyle>
            <a:lvl1pPr marL="136525" indent="-136525" algn="l" defTabSz="914400" rtl="0" eaLnBrk="1" latinLnBrk="0" hangingPunct="1">
              <a:lnSpc>
                <a:spcPct val="90000"/>
              </a:lnSpc>
              <a:spcBef>
                <a:spcPts val="1000"/>
              </a:spcBef>
              <a:buFont typeface="Arial" panose="020B0604020202020204" pitchFamily="34" charset="0"/>
              <a:buChar char="•"/>
              <a:tabLst/>
              <a:defRPr sz="2000" b="0" i="0" kern="1200">
                <a:solidFill>
                  <a:schemeClr val="tx1"/>
                </a:solidFill>
                <a:latin typeface="Lucida Sans" panose="020B0602030504020204" pitchFamily="34" charset="77"/>
                <a:ea typeface="+mn-ea"/>
                <a:cs typeface="+mn-cs"/>
              </a:defRPr>
            </a:lvl1pPr>
            <a:lvl2pPr marL="273050" indent="-136525" algn="l" defTabSz="914400" rtl="0" eaLnBrk="1" latinLnBrk="0" hangingPunct="1">
              <a:lnSpc>
                <a:spcPct val="90000"/>
              </a:lnSpc>
              <a:spcBef>
                <a:spcPts val="500"/>
              </a:spcBef>
              <a:buFont typeface="Arial" panose="020B0604020202020204" pitchFamily="34" charset="0"/>
              <a:buChar char="•"/>
              <a:tabLst/>
              <a:defRPr sz="1600" b="0" i="0" kern="1200">
                <a:solidFill>
                  <a:schemeClr val="tx1"/>
                </a:solidFill>
                <a:latin typeface="Lucida Sans" panose="020B0602030504020204" pitchFamily="34" charset="77"/>
                <a:ea typeface="+mn-ea"/>
                <a:cs typeface="+mn-cs"/>
              </a:defRPr>
            </a:lvl2pPr>
            <a:lvl3pPr marL="365125" indent="-92075" algn="l" defTabSz="914400" rtl="0" eaLnBrk="1" latinLnBrk="0" hangingPunct="1">
              <a:lnSpc>
                <a:spcPct val="90000"/>
              </a:lnSpc>
              <a:spcBef>
                <a:spcPts val="500"/>
              </a:spcBef>
              <a:buFont typeface="Arial" panose="020B0604020202020204" pitchFamily="34" charset="0"/>
              <a:buChar char="•"/>
              <a:tabLst/>
              <a:defRPr sz="1400" b="0" i="0" kern="1200">
                <a:solidFill>
                  <a:schemeClr val="tx1"/>
                </a:solidFill>
                <a:latin typeface="Lucida Sans" panose="020B0602030504020204" pitchFamily="34" charset="77"/>
                <a:ea typeface="+mn-ea"/>
                <a:cs typeface="+mn-cs"/>
              </a:defRPr>
            </a:lvl3pPr>
            <a:lvl4pPr marL="538163" indent="-131763" algn="l" defTabSz="914400" rtl="0" eaLnBrk="1" latinLnBrk="0" hangingPunct="1">
              <a:lnSpc>
                <a:spcPct val="90000"/>
              </a:lnSpc>
              <a:spcBef>
                <a:spcPts val="500"/>
              </a:spcBef>
              <a:buFont typeface="Arial" panose="020B0604020202020204" pitchFamily="34" charset="0"/>
              <a:buChar char="•"/>
              <a:tabLst/>
              <a:defRPr sz="1200" b="0" i="0" kern="1200">
                <a:solidFill>
                  <a:schemeClr val="tx1"/>
                </a:solidFill>
                <a:latin typeface="Lucida Sans" panose="020B0602030504020204" pitchFamily="34" charset="77"/>
                <a:ea typeface="+mn-ea"/>
                <a:cs typeface="+mn-cs"/>
              </a:defRPr>
            </a:lvl4pPr>
            <a:lvl5pPr marL="628650" indent="-90488" algn="l" defTabSz="914400" rtl="0" eaLnBrk="1" latinLnBrk="0" hangingPunct="1">
              <a:lnSpc>
                <a:spcPct val="90000"/>
              </a:lnSpc>
              <a:spcBef>
                <a:spcPts val="500"/>
              </a:spcBef>
              <a:buFont typeface="Arial" panose="020B0604020202020204" pitchFamily="34" charset="0"/>
              <a:buChar char="•"/>
              <a:tabLst/>
              <a:defRPr sz="1000" b="0" i="0" kern="1200">
                <a:solidFill>
                  <a:schemeClr val="tx1"/>
                </a:solidFill>
                <a:latin typeface="Lucida Sans" panose="020B0602030504020204" pitchFamily="34" charset="77"/>
                <a:ea typeface="+mn-ea"/>
                <a:cs typeface="+mn-cs"/>
              </a:defRPr>
            </a:lvl5pPr>
            <a:lvl6pPr marL="801688" indent="-80963" algn="l" defTabSz="914400" rtl="0" eaLnBrk="1" latinLnBrk="0" hangingPunct="1">
              <a:lnSpc>
                <a:spcPct val="90000"/>
              </a:lnSpc>
              <a:spcBef>
                <a:spcPts val="500"/>
              </a:spcBef>
              <a:buFont typeface="Wingdings" pitchFamily="2" charset="2"/>
              <a:buChar char="§"/>
              <a:tabLst/>
              <a:defRPr sz="800" kern="1200">
                <a:solidFill>
                  <a:schemeClr val="bg2">
                    <a:lumMod val="50000"/>
                  </a:schemeClr>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342900" indent="-342900">
              <a:buClr>
                <a:schemeClr val="accent6"/>
              </a:buClr>
              <a:buFont typeface="Wingdings" panose="05000000000000000000" pitchFamily="2" charset="2"/>
              <a:buChar char="§"/>
            </a:pPr>
            <a:r>
              <a:rPr lang="fi-FI" sz="2200" dirty="0">
                <a:solidFill>
                  <a:srgbClr val="000000"/>
                </a:solidFill>
                <a:latin typeface="Calibri" panose="020F0502020204030204" pitchFamily="34" charset="0"/>
                <a:cs typeface="Calibri" panose="020F0502020204030204" pitchFamily="34" charset="0"/>
              </a:rPr>
              <a:t>Kiinnitä huomiota ongelmiin, kuten huonosti sulkeutuva ulko-ovi ja kerro siitä opettajalle. Opettaja voi viedä viestin eteenpäin.</a:t>
            </a:r>
          </a:p>
          <a:p>
            <a:pPr marL="342900" indent="-342900">
              <a:buClr>
                <a:schemeClr val="accent6"/>
              </a:buClr>
              <a:buFont typeface="Wingdings" panose="05000000000000000000" pitchFamily="2" charset="2"/>
              <a:buChar char="§"/>
            </a:pPr>
            <a:r>
              <a:rPr lang="fi-FI" sz="2200" dirty="0">
                <a:solidFill>
                  <a:srgbClr val="000000"/>
                </a:solidFill>
                <a:latin typeface="Calibri" panose="020F0502020204030204" pitchFamily="34" charset="0"/>
                <a:cs typeface="Calibri" panose="020F0502020204030204" pitchFamily="34" charset="0"/>
              </a:rPr>
              <a:t>Viimeinen sammuttaa valot</a:t>
            </a:r>
          </a:p>
          <a:p>
            <a:pPr marL="342900" indent="-342900">
              <a:buClr>
                <a:schemeClr val="accent6"/>
              </a:buClr>
              <a:buFont typeface="Wingdings" panose="05000000000000000000" pitchFamily="2" charset="2"/>
              <a:buChar char="§"/>
            </a:pPr>
            <a:r>
              <a:rPr lang="fi-FI" sz="2200" dirty="0">
                <a:solidFill>
                  <a:srgbClr val="000000"/>
                </a:solidFill>
                <a:latin typeface="Calibri" panose="020F0502020204030204" pitchFamily="34" charset="0"/>
                <a:cs typeface="Calibri" panose="020F0502020204030204" pitchFamily="34" charset="0"/>
              </a:rPr>
              <a:t>Vähemmän digiä, laturit pois pistorasioista</a:t>
            </a:r>
          </a:p>
          <a:p>
            <a:pPr marL="342900" indent="-342900">
              <a:buClr>
                <a:schemeClr val="accent6"/>
              </a:buClr>
              <a:buFont typeface="Wingdings" panose="05000000000000000000" pitchFamily="2" charset="2"/>
              <a:buChar char="§"/>
            </a:pPr>
            <a:r>
              <a:rPr lang="fi-FI" sz="2200" dirty="0">
                <a:solidFill>
                  <a:srgbClr val="000000"/>
                </a:solidFill>
                <a:latin typeface="Calibri" panose="020F0502020204030204" pitchFamily="34" charset="0"/>
                <a:cs typeface="Calibri" panose="020F0502020204030204" pitchFamily="34" charset="0"/>
              </a:rPr>
              <a:t>Lyhyemmät suihkut ja tehokkaat käsipesut</a:t>
            </a:r>
          </a:p>
          <a:p>
            <a:pPr marL="342900" indent="-342900">
              <a:buClr>
                <a:schemeClr val="accent6"/>
              </a:buClr>
              <a:buFont typeface="Wingdings" panose="05000000000000000000" pitchFamily="2" charset="2"/>
              <a:buChar char="§"/>
            </a:pPr>
            <a:r>
              <a:rPr lang="fi-FI" sz="2200" dirty="0">
                <a:solidFill>
                  <a:srgbClr val="000000"/>
                </a:solidFill>
                <a:latin typeface="Calibri" panose="020F0502020204030204" pitchFamily="34" charset="0"/>
                <a:cs typeface="Calibri" panose="020F0502020204030204" pitchFamily="34" charset="0"/>
              </a:rPr>
              <a:t>Ruokahävikin vähentäminen</a:t>
            </a:r>
            <a:endParaRPr lang="fi-FI" sz="2200"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58430742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isällön paikkamerkki 2">
            <a:extLst>
              <a:ext uri="{FF2B5EF4-FFF2-40B4-BE49-F238E27FC236}">
                <a16:creationId xmlns:a16="http://schemas.microsoft.com/office/drawing/2014/main" id="{D2D20B3A-D100-8481-F194-E4A5C73C0711}"/>
              </a:ext>
            </a:extLst>
          </p:cNvPr>
          <p:cNvSpPr>
            <a:spLocks noGrp="1"/>
          </p:cNvSpPr>
          <p:nvPr>
            <p:ph idx="1"/>
          </p:nvPr>
        </p:nvSpPr>
        <p:spPr>
          <a:xfrm>
            <a:off x="707334" y="2156087"/>
            <a:ext cx="10515600" cy="2850524"/>
          </a:xfrm>
        </p:spPr>
        <p:txBody>
          <a:bodyPr vert="horz" lIns="91440" tIns="45720" rIns="91440" bIns="45720" rtlCol="0" anchor="t">
            <a:spAutoFit/>
          </a:bodyPr>
          <a:lstStyle/>
          <a:p>
            <a:pPr lvl="1" indent="0">
              <a:buNone/>
            </a:pPr>
            <a:br>
              <a:rPr lang="fi-FI" sz="2400" dirty="0">
                <a:solidFill>
                  <a:srgbClr val="000000"/>
                </a:solidFill>
                <a:latin typeface="Calibri" panose="020F0502020204030204" pitchFamily="34" charset="0"/>
                <a:cs typeface="Calibri" panose="020F0502020204030204" pitchFamily="34" charset="0"/>
              </a:rPr>
            </a:br>
            <a:r>
              <a:rPr lang="fi-FI" sz="2400" dirty="0">
                <a:solidFill>
                  <a:srgbClr val="000000"/>
                </a:solidFill>
                <a:latin typeface="Calibri" panose="020F0502020204030204" pitchFamily="34" charset="0"/>
                <a:cs typeface="Calibri" panose="020F0502020204030204" pitchFamily="34" charset="0"/>
              </a:rPr>
              <a:t>Kodin sähkölaitteet</a:t>
            </a:r>
          </a:p>
          <a:p>
            <a:pPr marL="650875" lvl="2" indent="-285750">
              <a:buClr>
                <a:schemeClr val="accent6"/>
              </a:buClr>
              <a:buFont typeface="Wingdings" panose="05000000000000000000" pitchFamily="2" charset="2"/>
              <a:buChar char="§"/>
            </a:pPr>
            <a:r>
              <a:rPr lang="fi-FI" sz="2200" dirty="0">
                <a:solidFill>
                  <a:srgbClr val="000000"/>
                </a:solidFill>
                <a:latin typeface="Calibri" panose="020F0502020204030204" pitchFamily="34" charset="0"/>
                <a:cs typeface="Calibri" panose="020F0502020204030204" pitchFamily="34" charset="0"/>
              </a:rPr>
              <a:t>Valitse 1–2 huonetta, jossa on sähkölaitteita. </a:t>
            </a:r>
          </a:p>
          <a:p>
            <a:pPr marL="650875" lvl="2" indent="-285750">
              <a:buClr>
                <a:schemeClr val="accent6"/>
              </a:buClr>
              <a:buFont typeface="Wingdings" panose="05000000000000000000" pitchFamily="2" charset="2"/>
              <a:buChar char="§"/>
            </a:pPr>
            <a:r>
              <a:rPr lang="fi-FI" sz="2200" dirty="0">
                <a:solidFill>
                  <a:srgbClr val="000000"/>
                </a:solidFill>
                <a:latin typeface="Calibri" panose="020F0502020204030204" pitchFamily="34" charset="0"/>
                <a:cs typeface="Calibri" panose="020F0502020204030204" pitchFamily="34" charset="0"/>
              </a:rPr>
              <a:t>Mitä laitteita on? Miten tarpeellisia ne ovat? </a:t>
            </a:r>
          </a:p>
          <a:p>
            <a:pPr marL="650875" lvl="2" indent="-285750">
              <a:buClr>
                <a:schemeClr val="accent6"/>
              </a:buClr>
              <a:buFont typeface="Wingdings" panose="05000000000000000000" pitchFamily="2" charset="2"/>
              <a:buChar char="§"/>
            </a:pPr>
            <a:r>
              <a:rPr lang="fi-FI" sz="2200" dirty="0">
                <a:solidFill>
                  <a:srgbClr val="000000"/>
                </a:solidFill>
                <a:latin typeface="Calibri" panose="020F0502020204030204" pitchFamily="34" charset="0"/>
                <a:cs typeface="Calibri" panose="020F0502020204030204" pitchFamily="34" charset="0"/>
              </a:rPr>
              <a:t>Luokittele laitteet: välttämätön – selviäisin ilmankin. </a:t>
            </a:r>
          </a:p>
          <a:p>
            <a:pPr marL="650875" lvl="2" indent="-285750">
              <a:buClr>
                <a:schemeClr val="accent6"/>
              </a:buClr>
              <a:buFont typeface="Wingdings" panose="05000000000000000000" pitchFamily="2" charset="2"/>
              <a:buChar char="§"/>
            </a:pPr>
            <a:r>
              <a:rPr lang="fi-FI" sz="2200" dirty="0">
                <a:solidFill>
                  <a:srgbClr val="000000"/>
                </a:solidFill>
                <a:latin typeface="Calibri" panose="020F0502020204030204" pitchFamily="34" charset="0"/>
                <a:cs typeface="Calibri" panose="020F0502020204030204" pitchFamily="34" charset="0"/>
              </a:rPr>
              <a:t>Voisiko osan korvata jollain muulla tai käyttöä </a:t>
            </a:r>
            <a:br>
              <a:rPr lang="fi-FI" sz="2200" dirty="0">
                <a:solidFill>
                  <a:srgbClr val="000000"/>
                </a:solidFill>
                <a:latin typeface="Calibri" panose="020F0502020204030204" pitchFamily="34" charset="0"/>
                <a:cs typeface="Calibri" panose="020F0502020204030204" pitchFamily="34" charset="0"/>
              </a:rPr>
            </a:br>
            <a:r>
              <a:rPr lang="fi-FI" sz="2200" dirty="0">
                <a:solidFill>
                  <a:srgbClr val="000000"/>
                </a:solidFill>
                <a:latin typeface="Calibri" panose="020F0502020204030204" pitchFamily="34" charset="0"/>
                <a:cs typeface="Calibri" panose="020F0502020204030204" pitchFamily="34" charset="0"/>
              </a:rPr>
              <a:t>vähentää?</a:t>
            </a:r>
          </a:p>
          <a:p>
            <a:pPr marL="565150" lvl="1">
              <a:buFont typeface="Arial"/>
              <a:buChar char="•"/>
            </a:pPr>
            <a:endParaRPr lang="fi-FI" dirty="0">
              <a:latin typeface="Calibri" panose="020F0502020204030204" pitchFamily="34" charset="0"/>
              <a:cs typeface="Calibri" panose="020F0502020204030204" pitchFamily="34" charset="0"/>
            </a:endParaRPr>
          </a:p>
        </p:txBody>
      </p:sp>
      <p:sp>
        <p:nvSpPr>
          <p:cNvPr id="4" name="Päivämäärän paikkamerkki 3">
            <a:extLst>
              <a:ext uri="{FF2B5EF4-FFF2-40B4-BE49-F238E27FC236}">
                <a16:creationId xmlns:a16="http://schemas.microsoft.com/office/drawing/2014/main" id="{5B82B2AC-2E01-5D5A-6E23-B3CC4FD5B96E}"/>
              </a:ext>
            </a:extLst>
          </p:cNvPr>
          <p:cNvSpPr>
            <a:spLocks noGrp="1"/>
          </p:cNvSpPr>
          <p:nvPr>
            <p:ph type="dt" sz="half" idx="2"/>
          </p:nvPr>
        </p:nvSpPr>
        <p:spPr/>
        <p:txBody>
          <a:bodyPr/>
          <a:lstStyle/>
          <a:p>
            <a:fld id="{57814604-92B7-4E5A-9EE6-5225042B524D}" type="datetime1">
              <a:rPr lang="fi-FI" smtClean="0"/>
              <a:t>11.1.2023</a:t>
            </a:fld>
            <a:endParaRPr lang="en-FI"/>
          </a:p>
        </p:txBody>
      </p:sp>
      <p:sp>
        <p:nvSpPr>
          <p:cNvPr id="5" name="Alatunnisteen paikkamerkki 4">
            <a:extLst>
              <a:ext uri="{FF2B5EF4-FFF2-40B4-BE49-F238E27FC236}">
                <a16:creationId xmlns:a16="http://schemas.microsoft.com/office/drawing/2014/main" id="{3726B3BB-F069-6164-873D-CAFEF5BD9E4B}"/>
              </a:ext>
            </a:extLst>
          </p:cNvPr>
          <p:cNvSpPr>
            <a:spLocks noGrp="1"/>
          </p:cNvSpPr>
          <p:nvPr>
            <p:ph type="ftr" sz="quarter" idx="3"/>
          </p:nvPr>
        </p:nvSpPr>
        <p:spPr/>
        <p:txBody>
          <a:bodyPr/>
          <a:lstStyle/>
          <a:p>
            <a:r>
              <a:rPr lang="fi-FI"/>
              <a:t>Onko energiaa? Energiansäästö auttaa kaikkia</a:t>
            </a:r>
            <a:endParaRPr lang="en-FI"/>
          </a:p>
        </p:txBody>
      </p:sp>
      <p:sp>
        <p:nvSpPr>
          <p:cNvPr id="6" name="Dian numeron paikkamerkki 5">
            <a:extLst>
              <a:ext uri="{FF2B5EF4-FFF2-40B4-BE49-F238E27FC236}">
                <a16:creationId xmlns:a16="http://schemas.microsoft.com/office/drawing/2014/main" id="{AA37ADBE-D05A-CB55-3E62-8C2682B69C18}"/>
              </a:ext>
            </a:extLst>
          </p:cNvPr>
          <p:cNvSpPr>
            <a:spLocks noGrp="1"/>
          </p:cNvSpPr>
          <p:nvPr>
            <p:ph type="sldNum" sz="quarter" idx="4"/>
          </p:nvPr>
        </p:nvSpPr>
        <p:spPr/>
        <p:txBody>
          <a:bodyPr/>
          <a:lstStyle/>
          <a:p>
            <a:fld id="{BFF9DCD0-3869-094B-9C9B-6235A2A96309}" type="slidenum">
              <a:rPr lang="en-FI" smtClean="0"/>
              <a:pPr/>
              <a:t>23</a:t>
            </a:fld>
            <a:endParaRPr lang="en-FI"/>
          </a:p>
        </p:txBody>
      </p:sp>
      <p:sp>
        <p:nvSpPr>
          <p:cNvPr id="9" name="Otsikko 1">
            <a:extLst>
              <a:ext uri="{FF2B5EF4-FFF2-40B4-BE49-F238E27FC236}">
                <a16:creationId xmlns:a16="http://schemas.microsoft.com/office/drawing/2014/main" id="{087B687E-1956-B51B-C6DF-081A876939C1}"/>
              </a:ext>
            </a:extLst>
          </p:cNvPr>
          <p:cNvSpPr txBox="1">
            <a:spLocks/>
          </p:cNvSpPr>
          <p:nvPr/>
        </p:nvSpPr>
        <p:spPr>
          <a:xfrm>
            <a:off x="838200" y="365125"/>
            <a:ext cx="10515600" cy="499289"/>
          </a:xfrm>
          <a:prstGeom prst="rect">
            <a:avLst/>
          </a:prstGeom>
        </p:spPr>
        <p:txBody>
          <a:bodyPr vert="horz" lIns="91440" tIns="45720" rIns="91440" bIns="45720" rtlCol="0" anchor="ctr">
            <a:noAutofit/>
          </a:bodyPr>
          <a:lstStyle>
            <a:lvl1pPr algn="l" defTabSz="914400" rtl="0" eaLnBrk="1" latinLnBrk="0" hangingPunct="1">
              <a:lnSpc>
                <a:spcPts val="3450"/>
              </a:lnSpc>
              <a:spcBef>
                <a:spcPct val="0"/>
              </a:spcBef>
              <a:buNone/>
              <a:defRPr sz="2900" b="1" i="0" kern="1200">
                <a:solidFill>
                  <a:schemeClr val="tx1"/>
                </a:solidFill>
                <a:latin typeface="Lucida Sans" panose="020B0602030504020204" pitchFamily="34" charset="77"/>
                <a:ea typeface="+mj-ea"/>
                <a:cs typeface="+mj-cs"/>
              </a:defRPr>
            </a:lvl1pPr>
          </a:lstStyle>
          <a:p>
            <a:pPr algn="ctr"/>
            <a:r>
              <a:rPr lang="fi-FI" sz="4400" spc="-150">
                <a:solidFill>
                  <a:srgbClr val="000000"/>
                </a:solidFill>
                <a:latin typeface="Calibri" panose="020F0502020204030204" pitchFamily="34" charset="0"/>
                <a:cs typeface="Calibri" panose="020F0502020204030204" pitchFamily="34" charset="0"/>
              </a:rPr>
              <a:t>Kotitehtävä</a:t>
            </a:r>
          </a:p>
        </p:txBody>
      </p:sp>
      <p:sp>
        <p:nvSpPr>
          <p:cNvPr id="10" name="TextBox 9">
            <a:extLst>
              <a:ext uri="{FF2B5EF4-FFF2-40B4-BE49-F238E27FC236}">
                <a16:creationId xmlns:a16="http://schemas.microsoft.com/office/drawing/2014/main" id="{10FBA10E-6935-D8D7-3162-BF0367B9AD46}"/>
              </a:ext>
            </a:extLst>
          </p:cNvPr>
          <p:cNvSpPr txBox="1"/>
          <p:nvPr/>
        </p:nvSpPr>
        <p:spPr>
          <a:xfrm>
            <a:off x="2127364" y="753699"/>
            <a:ext cx="7937271" cy="461665"/>
          </a:xfrm>
          <a:prstGeom prst="rect">
            <a:avLst/>
          </a:prstGeom>
          <a:noFill/>
        </p:spPr>
        <p:txBody>
          <a:bodyPr wrap="square">
            <a:spAutoFit/>
          </a:bodyPr>
          <a:lstStyle/>
          <a:p>
            <a:pPr algn="ctr"/>
            <a:r>
              <a:rPr lang="fi-FI" sz="2400">
                <a:solidFill>
                  <a:schemeClr val="bg1">
                    <a:lumMod val="50000"/>
                  </a:schemeClr>
                </a:solidFill>
                <a:latin typeface="Calibri" panose="020F0502020204030204" pitchFamily="34" charset="0"/>
                <a:cs typeface="Calibri" panose="020F0502020204030204" pitchFamily="34" charset="0"/>
              </a:rPr>
              <a:t>ALAKOULU</a:t>
            </a:r>
            <a:endParaRPr lang="en-FI" sz="2400">
              <a:solidFill>
                <a:schemeClr val="bg1">
                  <a:lumMod val="50000"/>
                </a:schemeClr>
              </a:solidFill>
            </a:endParaRPr>
          </a:p>
        </p:txBody>
      </p:sp>
      <p:pic>
        <p:nvPicPr>
          <p:cNvPr id="2" name="Picture 8">
            <a:extLst>
              <a:ext uri="{FF2B5EF4-FFF2-40B4-BE49-F238E27FC236}">
                <a16:creationId xmlns:a16="http://schemas.microsoft.com/office/drawing/2014/main" id="{1407CA8B-0054-13CA-8B0F-632AF955B981}"/>
              </a:ext>
            </a:extLst>
          </p:cNvPr>
          <p:cNvPicPr>
            <a:picLocks noChangeAspect="1"/>
          </p:cNvPicPr>
          <p:nvPr/>
        </p:nvPicPr>
        <p:blipFill>
          <a:blip r:embed="rId3"/>
          <a:stretch>
            <a:fillRect/>
          </a:stretch>
        </p:blipFill>
        <p:spPr>
          <a:xfrm>
            <a:off x="7481215" y="1215364"/>
            <a:ext cx="6878898" cy="4659899"/>
          </a:xfrm>
          <a:prstGeom prst="rect">
            <a:avLst/>
          </a:prstGeom>
        </p:spPr>
      </p:pic>
    </p:spTree>
    <p:extLst>
      <p:ext uri="{BB962C8B-B14F-4D97-AF65-F5344CB8AC3E}">
        <p14:creationId xmlns:p14="http://schemas.microsoft.com/office/powerpoint/2010/main" val="194867723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äivämäärän paikkamerkki 3">
            <a:extLst>
              <a:ext uri="{FF2B5EF4-FFF2-40B4-BE49-F238E27FC236}">
                <a16:creationId xmlns:a16="http://schemas.microsoft.com/office/drawing/2014/main" id="{5B82B2AC-2E01-5D5A-6E23-B3CC4FD5B96E}"/>
              </a:ext>
            </a:extLst>
          </p:cNvPr>
          <p:cNvSpPr>
            <a:spLocks noGrp="1"/>
          </p:cNvSpPr>
          <p:nvPr>
            <p:ph type="dt" sz="half" idx="2"/>
          </p:nvPr>
        </p:nvSpPr>
        <p:spPr/>
        <p:txBody>
          <a:bodyPr/>
          <a:lstStyle/>
          <a:p>
            <a:fld id="{5B61460C-EDEA-4CD1-A4ED-CFD3C44233EE}" type="datetime1">
              <a:rPr lang="fi-FI" smtClean="0"/>
              <a:t>11.1.2023</a:t>
            </a:fld>
            <a:endParaRPr lang="en-FI"/>
          </a:p>
        </p:txBody>
      </p:sp>
      <p:sp>
        <p:nvSpPr>
          <p:cNvPr id="5" name="Alatunnisteen paikkamerkki 4">
            <a:extLst>
              <a:ext uri="{FF2B5EF4-FFF2-40B4-BE49-F238E27FC236}">
                <a16:creationId xmlns:a16="http://schemas.microsoft.com/office/drawing/2014/main" id="{3726B3BB-F069-6164-873D-CAFEF5BD9E4B}"/>
              </a:ext>
            </a:extLst>
          </p:cNvPr>
          <p:cNvSpPr>
            <a:spLocks noGrp="1"/>
          </p:cNvSpPr>
          <p:nvPr>
            <p:ph type="ftr" sz="quarter" idx="3"/>
          </p:nvPr>
        </p:nvSpPr>
        <p:spPr/>
        <p:txBody>
          <a:bodyPr/>
          <a:lstStyle/>
          <a:p>
            <a:r>
              <a:rPr lang="fi-FI"/>
              <a:t>Onko energiaa? Energiansäästö auttaa kaikkia</a:t>
            </a:r>
            <a:endParaRPr lang="en-FI"/>
          </a:p>
        </p:txBody>
      </p:sp>
      <p:sp>
        <p:nvSpPr>
          <p:cNvPr id="6" name="Dian numeron paikkamerkki 5">
            <a:extLst>
              <a:ext uri="{FF2B5EF4-FFF2-40B4-BE49-F238E27FC236}">
                <a16:creationId xmlns:a16="http://schemas.microsoft.com/office/drawing/2014/main" id="{AA37ADBE-D05A-CB55-3E62-8C2682B69C18}"/>
              </a:ext>
            </a:extLst>
          </p:cNvPr>
          <p:cNvSpPr>
            <a:spLocks noGrp="1"/>
          </p:cNvSpPr>
          <p:nvPr>
            <p:ph type="sldNum" sz="quarter" idx="4"/>
          </p:nvPr>
        </p:nvSpPr>
        <p:spPr/>
        <p:txBody>
          <a:bodyPr/>
          <a:lstStyle/>
          <a:p>
            <a:fld id="{BFF9DCD0-3869-094B-9C9B-6235A2A96309}" type="slidenum">
              <a:rPr lang="en-FI" smtClean="0"/>
              <a:pPr/>
              <a:t>24</a:t>
            </a:fld>
            <a:endParaRPr lang="en-FI"/>
          </a:p>
        </p:txBody>
      </p:sp>
      <p:sp>
        <p:nvSpPr>
          <p:cNvPr id="7" name="Otsikko 1">
            <a:extLst>
              <a:ext uri="{FF2B5EF4-FFF2-40B4-BE49-F238E27FC236}">
                <a16:creationId xmlns:a16="http://schemas.microsoft.com/office/drawing/2014/main" id="{FF3371CE-508B-4B74-7177-14B49CA29F55}"/>
              </a:ext>
            </a:extLst>
          </p:cNvPr>
          <p:cNvSpPr txBox="1">
            <a:spLocks/>
          </p:cNvSpPr>
          <p:nvPr/>
        </p:nvSpPr>
        <p:spPr>
          <a:xfrm>
            <a:off x="838200" y="365125"/>
            <a:ext cx="10515600" cy="499289"/>
          </a:xfrm>
          <a:prstGeom prst="rect">
            <a:avLst/>
          </a:prstGeom>
        </p:spPr>
        <p:txBody>
          <a:bodyPr vert="horz" lIns="91440" tIns="45720" rIns="91440" bIns="45720" rtlCol="0" anchor="ctr">
            <a:noAutofit/>
          </a:bodyPr>
          <a:lstStyle>
            <a:lvl1pPr algn="l" defTabSz="914400" rtl="0" eaLnBrk="1" latinLnBrk="0" hangingPunct="1">
              <a:lnSpc>
                <a:spcPts val="3450"/>
              </a:lnSpc>
              <a:spcBef>
                <a:spcPct val="0"/>
              </a:spcBef>
              <a:buNone/>
              <a:defRPr sz="2900" b="1" i="0" kern="1200">
                <a:solidFill>
                  <a:schemeClr val="tx1"/>
                </a:solidFill>
                <a:latin typeface="Lucida Sans" panose="020B0602030504020204" pitchFamily="34" charset="77"/>
                <a:ea typeface="+mj-ea"/>
                <a:cs typeface="+mj-cs"/>
              </a:defRPr>
            </a:lvl1pPr>
          </a:lstStyle>
          <a:p>
            <a:pPr algn="ctr"/>
            <a:r>
              <a:rPr lang="fi-FI" sz="4400" spc="-150">
                <a:solidFill>
                  <a:srgbClr val="000000"/>
                </a:solidFill>
                <a:latin typeface="Calibri" panose="020F0502020204030204" pitchFamily="34" charset="0"/>
                <a:cs typeface="Calibri" panose="020F0502020204030204" pitchFamily="34" charset="0"/>
              </a:rPr>
              <a:t>Kotitehtävä</a:t>
            </a:r>
          </a:p>
        </p:txBody>
      </p:sp>
      <p:sp>
        <p:nvSpPr>
          <p:cNvPr id="8" name="TextBox 7">
            <a:extLst>
              <a:ext uri="{FF2B5EF4-FFF2-40B4-BE49-F238E27FC236}">
                <a16:creationId xmlns:a16="http://schemas.microsoft.com/office/drawing/2014/main" id="{E27B99C9-92BC-4AA8-7FDA-A0D2F699E537}"/>
              </a:ext>
            </a:extLst>
          </p:cNvPr>
          <p:cNvSpPr txBox="1"/>
          <p:nvPr/>
        </p:nvSpPr>
        <p:spPr>
          <a:xfrm>
            <a:off x="2127364" y="753699"/>
            <a:ext cx="7937271" cy="461665"/>
          </a:xfrm>
          <a:prstGeom prst="rect">
            <a:avLst/>
          </a:prstGeom>
          <a:noFill/>
        </p:spPr>
        <p:txBody>
          <a:bodyPr wrap="square">
            <a:spAutoFit/>
          </a:bodyPr>
          <a:lstStyle/>
          <a:p>
            <a:pPr algn="ctr"/>
            <a:r>
              <a:rPr lang="fi-FI" sz="2400">
                <a:solidFill>
                  <a:schemeClr val="bg1">
                    <a:lumMod val="50000"/>
                  </a:schemeClr>
                </a:solidFill>
                <a:latin typeface="Calibri" panose="020F0502020204030204" pitchFamily="34" charset="0"/>
                <a:cs typeface="Calibri" panose="020F0502020204030204" pitchFamily="34" charset="0"/>
              </a:rPr>
              <a:t>YLÄKOULU</a:t>
            </a:r>
            <a:endParaRPr lang="en-FI" sz="2400">
              <a:solidFill>
                <a:schemeClr val="bg1">
                  <a:lumMod val="50000"/>
                </a:schemeClr>
              </a:solidFill>
            </a:endParaRPr>
          </a:p>
        </p:txBody>
      </p:sp>
      <p:sp>
        <p:nvSpPr>
          <p:cNvPr id="14" name="Sisällön paikkamerkki 2">
            <a:extLst>
              <a:ext uri="{FF2B5EF4-FFF2-40B4-BE49-F238E27FC236}">
                <a16:creationId xmlns:a16="http://schemas.microsoft.com/office/drawing/2014/main" id="{23812980-36F3-C343-5DB8-1B42FAC15BF2}"/>
              </a:ext>
            </a:extLst>
          </p:cNvPr>
          <p:cNvSpPr txBox="1">
            <a:spLocks/>
          </p:cNvSpPr>
          <p:nvPr/>
        </p:nvSpPr>
        <p:spPr>
          <a:xfrm>
            <a:off x="1656347" y="2576509"/>
            <a:ext cx="6839953" cy="2445285"/>
          </a:xfrm>
          <a:prstGeom prst="rect">
            <a:avLst/>
          </a:prstGeom>
        </p:spPr>
        <p:txBody>
          <a:bodyPr vert="horz" wrap="square" lIns="91440" tIns="45720" rIns="91440" bIns="45720" rtlCol="0" anchor="t">
            <a:spAutoFit/>
          </a:bodyPr>
          <a:lstStyle>
            <a:lvl1pPr marL="0" indent="0" algn="l" defTabSz="914400" rtl="0" eaLnBrk="1" latinLnBrk="0" hangingPunct="1">
              <a:lnSpc>
                <a:spcPct val="90000"/>
              </a:lnSpc>
              <a:spcBef>
                <a:spcPts val="1000"/>
              </a:spcBef>
              <a:buFontTx/>
              <a:buNone/>
              <a:defRPr sz="2000" b="0" i="0" kern="1200">
                <a:solidFill>
                  <a:schemeClr val="tx1"/>
                </a:solidFill>
                <a:latin typeface="Lucida Sans" panose="020B0602030504020204" pitchFamily="34" charset="77"/>
                <a:ea typeface="+mn-ea"/>
                <a:cs typeface="+mn-cs"/>
              </a:defRPr>
            </a:lvl1pPr>
            <a:lvl2pPr marL="222250" indent="-222250" algn="l" defTabSz="914400" rtl="0" eaLnBrk="1" latinLnBrk="0" hangingPunct="1">
              <a:lnSpc>
                <a:spcPct val="90000"/>
              </a:lnSpc>
              <a:spcBef>
                <a:spcPts val="500"/>
              </a:spcBef>
              <a:buFont typeface="Arial" panose="020B0604020202020204" pitchFamily="34" charset="0"/>
              <a:buChar char="•"/>
              <a:tabLst/>
              <a:defRPr sz="1600" b="0" i="0" kern="1200">
                <a:solidFill>
                  <a:schemeClr val="tx1"/>
                </a:solidFill>
                <a:latin typeface="Lucida Sans" panose="020B0602030504020204" pitchFamily="34" charset="77"/>
                <a:ea typeface="+mn-ea"/>
                <a:cs typeface="+mn-cs"/>
              </a:defRPr>
            </a:lvl2pPr>
            <a:lvl3pPr marL="365125" indent="-142875" algn="l" defTabSz="914400" rtl="0" eaLnBrk="1" latinLnBrk="0" hangingPunct="1">
              <a:lnSpc>
                <a:spcPct val="90000"/>
              </a:lnSpc>
              <a:spcBef>
                <a:spcPts val="500"/>
              </a:spcBef>
              <a:buFont typeface="Arial" panose="020B0604020202020204" pitchFamily="34" charset="0"/>
              <a:buChar char="•"/>
              <a:tabLst/>
              <a:defRPr sz="1400" b="0" i="0" kern="1200">
                <a:solidFill>
                  <a:schemeClr val="tx1"/>
                </a:solidFill>
                <a:latin typeface="Lucida Sans" panose="020B0602030504020204" pitchFamily="34" charset="77"/>
                <a:ea typeface="+mn-ea"/>
                <a:cs typeface="+mn-cs"/>
              </a:defRPr>
            </a:lvl3pPr>
            <a:lvl4pPr marL="538163" indent="-131763" algn="l" defTabSz="914400" rtl="0" eaLnBrk="1" latinLnBrk="0" hangingPunct="1">
              <a:lnSpc>
                <a:spcPct val="90000"/>
              </a:lnSpc>
              <a:spcBef>
                <a:spcPts val="500"/>
              </a:spcBef>
              <a:buFont typeface="Arial" panose="020B0604020202020204" pitchFamily="34" charset="0"/>
              <a:buChar char="•"/>
              <a:tabLst/>
              <a:defRPr sz="1200" b="0" i="0" kern="1200">
                <a:solidFill>
                  <a:schemeClr val="tx1"/>
                </a:solidFill>
                <a:latin typeface="Lucida Sans" panose="020B0602030504020204" pitchFamily="34" charset="77"/>
                <a:ea typeface="+mn-ea"/>
                <a:cs typeface="+mn-cs"/>
              </a:defRPr>
            </a:lvl4pPr>
            <a:lvl5pPr marL="628650" indent="-90488" algn="l" defTabSz="914400" rtl="0" eaLnBrk="1" latinLnBrk="0" hangingPunct="1">
              <a:lnSpc>
                <a:spcPct val="90000"/>
              </a:lnSpc>
              <a:spcBef>
                <a:spcPts val="500"/>
              </a:spcBef>
              <a:buFont typeface="Arial" panose="020B0604020202020204" pitchFamily="34" charset="0"/>
              <a:buChar char="•"/>
              <a:tabLst/>
              <a:defRPr sz="1000" b="0" i="0" kern="1200">
                <a:solidFill>
                  <a:schemeClr val="tx1"/>
                </a:solidFill>
                <a:latin typeface="Lucida Sans" panose="020B0602030504020204" pitchFamily="34" charset="77"/>
                <a:ea typeface="+mn-ea"/>
                <a:cs typeface="+mn-cs"/>
              </a:defRPr>
            </a:lvl5pPr>
            <a:lvl6pPr marL="801688" indent="-80963" algn="l" defTabSz="914400" rtl="0" eaLnBrk="1" latinLnBrk="0" hangingPunct="1">
              <a:lnSpc>
                <a:spcPct val="90000"/>
              </a:lnSpc>
              <a:spcBef>
                <a:spcPts val="500"/>
              </a:spcBef>
              <a:buFont typeface="Wingdings" pitchFamily="2" charset="2"/>
              <a:buChar char="§"/>
              <a:tabLst/>
              <a:defRPr sz="800" kern="1200">
                <a:solidFill>
                  <a:schemeClr val="bg2">
                    <a:lumMod val="50000"/>
                  </a:schemeClr>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1" indent="0">
              <a:buNone/>
            </a:pPr>
            <a:r>
              <a:rPr lang="fi-FI" sz="2400" dirty="0">
                <a:solidFill>
                  <a:srgbClr val="000000"/>
                </a:solidFill>
                <a:latin typeface="Calibri"/>
                <a:cs typeface="Calibri"/>
              </a:rPr>
              <a:t>Paljonko kotona kuluu energiaa?</a:t>
            </a:r>
          </a:p>
          <a:p>
            <a:pPr marL="679450" lvl="1" indent="-457200">
              <a:buClr>
                <a:schemeClr val="accent6"/>
              </a:buClr>
              <a:buFont typeface="Wingdings" panose="05000000000000000000" pitchFamily="2" charset="2"/>
              <a:buChar char="§"/>
            </a:pPr>
            <a:r>
              <a:rPr lang="fi-FI" sz="2200" dirty="0">
                <a:solidFill>
                  <a:srgbClr val="000000"/>
                </a:solidFill>
                <a:latin typeface="Calibri"/>
                <a:cs typeface="Calibri"/>
              </a:rPr>
              <a:t>Katso vanhempien kanssa </a:t>
            </a:r>
            <a:r>
              <a:rPr lang="fi-FI" sz="2200" dirty="0" err="1">
                <a:solidFill>
                  <a:srgbClr val="000000"/>
                </a:solidFill>
                <a:latin typeface="Calibri"/>
                <a:cs typeface="Calibri"/>
              </a:rPr>
              <a:t>Fingridin</a:t>
            </a:r>
            <a:r>
              <a:rPr lang="fi-FI" sz="2200" dirty="0">
                <a:solidFill>
                  <a:srgbClr val="000000"/>
                </a:solidFill>
                <a:latin typeface="Calibri"/>
                <a:cs typeface="Calibri"/>
              </a:rPr>
              <a:t> </a:t>
            </a:r>
            <a:r>
              <a:rPr lang="fi-FI" sz="2200" dirty="0" err="1">
                <a:solidFill>
                  <a:srgbClr val="000000"/>
                </a:solidFill>
                <a:latin typeface="Calibri"/>
                <a:cs typeface="Calibri"/>
              </a:rPr>
              <a:t>Datahub</a:t>
            </a:r>
            <a:r>
              <a:rPr lang="fi-FI" sz="2200" dirty="0">
                <a:solidFill>
                  <a:srgbClr val="000000"/>
                </a:solidFill>
                <a:latin typeface="Calibri"/>
                <a:cs typeface="Calibri"/>
              </a:rPr>
              <a:t>-palvelusta kuinka paljon sähköä kuluu vuodessa ja vertaa edellisen vuoden tietoihin. </a:t>
            </a:r>
            <a:endParaRPr lang="fi-FI" sz="2200" dirty="0">
              <a:solidFill>
                <a:srgbClr val="000000"/>
              </a:solidFill>
              <a:latin typeface="Calibri" panose="020F0502020204030204" pitchFamily="34" charset="0"/>
              <a:cs typeface="Calibri" panose="020F0502020204030204" pitchFamily="34" charset="0"/>
            </a:endParaRPr>
          </a:p>
          <a:p>
            <a:pPr marL="679450" lvl="1" indent="-457200">
              <a:buClr>
                <a:schemeClr val="accent6"/>
              </a:buClr>
              <a:buFont typeface="Wingdings" panose="05000000000000000000" pitchFamily="2" charset="2"/>
              <a:buChar char="§"/>
            </a:pPr>
            <a:r>
              <a:rPr lang="fi-FI" sz="2200" dirty="0">
                <a:solidFill>
                  <a:srgbClr val="000000"/>
                </a:solidFill>
                <a:latin typeface="Calibri"/>
                <a:cs typeface="Calibri"/>
              </a:rPr>
              <a:t>Pohdi, mitä kotona voidaan tehdä sähkön säästämiseksi. </a:t>
            </a:r>
          </a:p>
          <a:p>
            <a:pPr marL="679450" lvl="1" indent="-457200">
              <a:buClr>
                <a:schemeClr val="accent6"/>
              </a:buClr>
              <a:buFont typeface="Wingdings" panose="05000000000000000000" pitchFamily="2" charset="2"/>
              <a:buChar char="§"/>
            </a:pPr>
            <a:r>
              <a:rPr lang="fi-FI" sz="2200" dirty="0">
                <a:solidFill>
                  <a:srgbClr val="000000"/>
                </a:solidFill>
                <a:latin typeface="Calibri"/>
                <a:cs typeface="Calibri"/>
              </a:rPr>
              <a:t>Paljon 5 %:n sähkön säästö pienentää sähkölaskua? </a:t>
            </a:r>
            <a:endParaRPr lang="fi-FI" sz="2200" dirty="0">
              <a:solidFill>
                <a:srgbClr val="000000"/>
              </a:solidFill>
              <a:latin typeface="Calibri" panose="020F0502020204030204" pitchFamily="34" charset="0"/>
              <a:cs typeface="Calibri" panose="020F0502020204030204" pitchFamily="34" charset="0"/>
            </a:endParaRPr>
          </a:p>
        </p:txBody>
      </p:sp>
      <p:pic>
        <p:nvPicPr>
          <p:cNvPr id="3" name="Picture 2">
            <a:extLst>
              <a:ext uri="{FF2B5EF4-FFF2-40B4-BE49-F238E27FC236}">
                <a16:creationId xmlns:a16="http://schemas.microsoft.com/office/drawing/2014/main" id="{AD2F1B3C-A1C4-56FF-1C55-58B395463B91}"/>
              </a:ext>
            </a:extLst>
          </p:cNvPr>
          <p:cNvPicPr>
            <a:picLocks noChangeAspect="1"/>
          </p:cNvPicPr>
          <p:nvPr/>
        </p:nvPicPr>
        <p:blipFill>
          <a:blip r:embed="rId3"/>
          <a:stretch>
            <a:fillRect/>
          </a:stretch>
        </p:blipFill>
        <p:spPr>
          <a:xfrm>
            <a:off x="7815224" y="475414"/>
            <a:ext cx="2893993" cy="5353886"/>
          </a:xfrm>
          <a:prstGeom prst="rect">
            <a:avLst/>
          </a:prstGeom>
        </p:spPr>
      </p:pic>
    </p:spTree>
    <p:extLst>
      <p:ext uri="{BB962C8B-B14F-4D97-AF65-F5344CB8AC3E}">
        <p14:creationId xmlns:p14="http://schemas.microsoft.com/office/powerpoint/2010/main" val="22112888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0D535B-C89E-70D0-CECD-BD6345BC4463}"/>
              </a:ext>
            </a:extLst>
          </p:cNvPr>
          <p:cNvSpPr>
            <a:spLocks noGrp="1"/>
          </p:cNvSpPr>
          <p:nvPr>
            <p:ph type="title"/>
          </p:nvPr>
        </p:nvSpPr>
        <p:spPr/>
        <p:txBody>
          <a:bodyPr>
            <a:normAutofit fontScale="90000"/>
          </a:bodyPr>
          <a:lstStyle/>
          <a:p>
            <a:endParaRPr lang="en-FI"/>
          </a:p>
        </p:txBody>
      </p:sp>
      <p:sp>
        <p:nvSpPr>
          <p:cNvPr id="4" name="Date Placeholder 3">
            <a:extLst>
              <a:ext uri="{FF2B5EF4-FFF2-40B4-BE49-F238E27FC236}">
                <a16:creationId xmlns:a16="http://schemas.microsoft.com/office/drawing/2014/main" id="{2CA990CD-3315-C21C-CBA8-7CD1F03DA8A4}"/>
              </a:ext>
            </a:extLst>
          </p:cNvPr>
          <p:cNvSpPr>
            <a:spLocks noGrp="1"/>
          </p:cNvSpPr>
          <p:nvPr>
            <p:ph type="dt" sz="half" idx="2"/>
          </p:nvPr>
        </p:nvSpPr>
        <p:spPr/>
        <p:txBody>
          <a:bodyPr/>
          <a:lstStyle/>
          <a:p>
            <a:fld id="{29265A93-AB9F-427B-AC17-5D0F5F98D683}" type="datetime1">
              <a:rPr lang="fi-FI" smtClean="0"/>
              <a:t>11.1.2023</a:t>
            </a:fld>
            <a:endParaRPr lang="en-FI"/>
          </a:p>
        </p:txBody>
      </p:sp>
      <p:sp>
        <p:nvSpPr>
          <p:cNvPr id="5" name="Footer Placeholder 4">
            <a:extLst>
              <a:ext uri="{FF2B5EF4-FFF2-40B4-BE49-F238E27FC236}">
                <a16:creationId xmlns:a16="http://schemas.microsoft.com/office/drawing/2014/main" id="{6773F708-20E6-6251-49C4-58BCB9D1B81C}"/>
              </a:ext>
            </a:extLst>
          </p:cNvPr>
          <p:cNvSpPr>
            <a:spLocks noGrp="1"/>
          </p:cNvSpPr>
          <p:nvPr>
            <p:ph type="ftr" sz="quarter" idx="3"/>
          </p:nvPr>
        </p:nvSpPr>
        <p:spPr/>
        <p:txBody>
          <a:bodyPr/>
          <a:lstStyle/>
          <a:p>
            <a:r>
              <a:rPr lang="fi-FI"/>
              <a:t>Onko energiaa? Energiansäästö auttaa kaikkia</a:t>
            </a:r>
            <a:endParaRPr lang="en-FI"/>
          </a:p>
        </p:txBody>
      </p:sp>
      <p:sp>
        <p:nvSpPr>
          <p:cNvPr id="6" name="Slide Number Placeholder 5">
            <a:extLst>
              <a:ext uri="{FF2B5EF4-FFF2-40B4-BE49-F238E27FC236}">
                <a16:creationId xmlns:a16="http://schemas.microsoft.com/office/drawing/2014/main" id="{3ECA71B1-310B-A37E-F05A-73C4B4C1C50B}"/>
              </a:ext>
            </a:extLst>
          </p:cNvPr>
          <p:cNvSpPr>
            <a:spLocks noGrp="1"/>
          </p:cNvSpPr>
          <p:nvPr>
            <p:ph type="sldNum" sz="quarter" idx="4"/>
          </p:nvPr>
        </p:nvSpPr>
        <p:spPr/>
        <p:txBody>
          <a:bodyPr/>
          <a:lstStyle/>
          <a:p>
            <a:fld id="{BFF9DCD0-3869-094B-9C9B-6235A2A96309}" type="slidenum">
              <a:rPr lang="en-FI" smtClean="0"/>
              <a:pPr/>
              <a:t>25</a:t>
            </a:fld>
            <a:endParaRPr lang="en-FI"/>
          </a:p>
        </p:txBody>
      </p:sp>
      <p:sp>
        <p:nvSpPr>
          <p:cNvPr id="7" name="Rectangle 6">
            <a:extLst>
              <a:ext uri="{FF2B5EF4-FFF2-40B4-BE49-F238E27FC236}">
                <a16:creationId xmlns:a16="http://schemas.microsoft.com/office/drawing/2014/main" id="{45C957A9-BAAA-0459-CBEC-BC42FA9EC910}"/>
              </a:ext>
            </a:extLst>
          </p:cNvPr>
          <p:cNvSpPr/>
          <p:nvPr/>
        </p:nvSpPr>
        <p:spPr>
          <a:xfrm>
            <a:off x="0" y="0"/>
            <a:ext cx="121920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FI"/>
          </a:p>
        </p:txBody>
      </p:sp>
      <p:sp>
        <p:nvSpPr>
          <p:cNvPr id="9" name="Title 1">
            <a:extLst>
              <a:ext uri="{FF2B5EF4-FFF2-40B4-BE49-F238E27FC236}">
                <a16:creationId xmlns:a16="http://schemas.microsoft.com/office/drawing/2014/main" id="{A55490FA-7118-D056-A633-585484977D27}"/>
              </a:ext>
            </a:extLst>
          </p:cNvPr>
          <p:cNvSpPr txBox="1">
            <a:spLocks/>
          </p:cNvSpPr>
          <p:nvPr/>
        </p:nvSpPr>
        <p:spPr>
          <a:xfrm>
            <a:off x="1674776" y="537270"/>
            <a:ext cx="3755785" cy="2987675"/>
          </a:xfrm>
          <a:prstGeom prst="rect">
            <a:avLst/>
          </a:prstGeom>
        </p:spPr>
        <p:txBody>
          <a:bodyPr vert="horz" lIns="91440" tIns="45720" rIns="91440" bIns="45720" rtlCol="0" anchor="ctr">
            <a:noAutofit/>
          </a:bodyPr>
          <a:lstStyle>
            <a:lvl1pPr algn="l" defTabSz="914400" rtl="0" eaLnBrk="1" latinLnBrk="0" hangingPunct="1">
              <a:lnSpc>
                <a:spcPts val="3450"/>
              </a:lnSpc>
              <a:spcBef>
                <a:spcPct val="0"/>
              </a:spcBef>
              <a:buNone/>
              <a:defRPr sz="2900" b="1" i="0" kern="1200">
                <a:solidFill>
                  <a:schemeClr val="tx1"/>
                </a:solidFill>
                <a:latin typeface="Lucida Sans" panose="020B0602030504020204" pitchFamily="34" charset="77"/>
                <a:ea typeface="+mj-ea"/>
                <a:cs typeface="+mj-cs"/>
              </a:defRPr>
            </a:lvl1pPr>
          </a:lstStyle>
          <a:p>
            <a:pPr>
              <a:lnSpc>
                <a:spcPts val="7000"/>
              </a:lnSpc>
            </a:pPr>
            <a:r>
              <a:rPr lang="en-US" sz="9600" spc="-150" dirty="0">
                <a:solidFill>
                  <a:schemeClr val="bg1"/>
                </a:solidFill>
                <a:latin typeface="Calibri" panose="020F0502020204030204" pitchFamily="34" charset="0"/>
                <a:cs typeface="Calibri" panose="020F0502020204030204" pitchFamily="34" charset="0"/>
              </a:rPr>
              <a:t>Kiitos!</a:t>
            </a:r>
            <a:endParaRPr lang="en-FI" sz="9600" spc="-150" dirty="0">
              <a:solidFill>
                <a:schemeClr val="bg1"/>
              </a:solidFill>
              <a:latin typeface="Calibri" panose="020F0502020204030204" pitchFamily="34" charset="0"/>
              <a:cs typeface="Calibri" panose="020F0502020204030204" pitchFamily="34" charset="0"/>
            </a:endParaRPr>
          </a:p>
        </p:txBody>
      </p:sp>
      <p:sp>
        <p:nvSpPr>
          <p:cNvPr id="10" name="Date Placeholder 3">
            <a:extLst>
              <a:ext uri="{FF2B5EF4-FFF2-40B4-BE49-F238E27FC236}">
                <a16:creationId xmlns:a16="http://schemas.microsoft.com/office/drawing/2014/main" id="{9EBECC5B-FC7C-71AD-6AA0-1636237464B5}"/>
              </a:ext>
            </a:extLst>
          </p:cNvPr>
          <p:cNvSpPr txBox="1">
            <a:spLocks/>
          </p:cNvSpPr>
          <p:nvPr/>
        </p:nvSpPr>
        <p:spPr>
          <a:xfrm>
            <a:off x="1453104" y="6373193"/>
            <a:ext cx="1129497" cy="365125"/>
          </a:xfrm>
          <a:prstGeom prst="rect">
            <a:avLst/>
          </a:prstGeom>
        </p:spPr>
        <p:txBody>
          <a:bodyPr/>
          <a:lstStyle>
            <a:defPPr>
              <a:defRPr lang="en-FI"/>
            </a:defPPr>
            <a:lvl1pPr marL="0" algn="l" defTabSz="914400" rtl="0" eaLnBrk="1" latinLnBrk="0" hangingPunct="1">
              <a:defRPr sz="1200" kern="1200">
                <a:solidFill>
                  <a:schemeClr val="tx1"/>
                </a:solidFill>
                <a:latin typeface="Lucida Sans" panose="020B0602030504020204" pitchFamily="34" charset="77"/>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D70AA61A-4008-AA42-BF33-53BD6C59BB3E}" type="datetime1">
              <a:rPr lang="fi-FI" smtClean="0"/>
              <a:pPr/>
              <a:t>11.1.2023</a:t>
            </a:fld>
            <a:endParaRPr lang="en-FI" dirty="0"/>
          </a:p>
        </p:txBody>
      </p:sp>
      <p:sp>
        <p:nvSpPr>
          <p:cNvPr id="11" name="Slide Number Placeholder 5">
            <a:extLst>
              <a:ext uri="{FF2B5EF4-FFF2-40B4-BE49-F238E27FC236}">
                <a16:creationId xmlns:a16="http://schemas.microsoft.com/office/drawing/2014/main" id="{37507A60-365D-FAF2-B353-1F89D7B18625}"/>
              </a:ext>
            </a:extLst>
          </p:cNvPr>
          <p:cNvSpPr txBox="1">
            <a:spLocks/>
          </p:cNvSpPr>
          <p:nvPr/>
        </p:nvSpPr>
        <p:spPr>
          <a:xfrm>
            <a:off x="838200" y="6373193"/>
            <a:ext cx="607070" cy="365125"/>
          </a:xfrm>
          <a:prstGeom prst="rect">
            <a:avLst/>
          </a:prstGeom>
        </p:spPr>
        <p:txBody>
          <a:bodyPr/>
          <a:lstStyle>
            <a:defPPr>
              <a:defRPr lang="en-FI"/>
            </a:defPPr>
            <a:lvl1pPr marL="0" algn="l" defTabSz="914400" rtl="0" eaLnBrk="1" latinLnBrk="0" hangingPunct="1">
              <a:defRPr sz="1200" kern="1200">
                <a:solidFill>
                  <a:schemeClr val="tx1"/>
                </a:solidFill>
                <a:latin typeface="Lucida Sans" panose="020B0602030504020204" pitchFamily="34" charset="77"/>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FF9DCD0-3869-094B-9C9B-6235A2A96309}" type="slidenum">
              <a:rPr lang="en-FI" smtClean="0"/>
              <a:pPr/>
              <a:t>25</a:t>
            </a:fld>
            <a:endParaRPr lang="en-FI" dirty="0"/>
          </a:p>
        </p:txBody>
      </p:sp>
      <p:pic>
        <p:nvPicPr>
          <p:cNvPr id="13" name="Picture 12">
            <a:extLst>
              <a:ext uri="{FF2B5EF4-FFF2-40B4-BE49-F238E27FC236}">
                <a16:creationId xmlns:a16="http://schemas.microsoft.com/office/drawing/2014/main" id="{4949EA6E-CA51-E6E8-2600-84DF834E383D}"/>
              </a:ext>
            </a:extLst>
          </p:cNvPr>
          <p:cNvPicPr>
            <a:picLocks noChangeAspect="1"/>
          </p:cNvPicPr>
          <p:nvPr/>
        </p:nvPicPr>
        <p:blipFill>
          <a:blip r:embed="rId3"/>
          <a:stretch>
            <a:fillRect/>
          </a:stretch>
        </p:blipFill>
        <p:spPr>
          <a:xfrm>
            <a:off x="2039064" y="2150790"/>
            <a:ext cx="12192000" cy="2863273"/>
          </a:xfrm>
          <a:prstGeom prst="rect">
            <a:avLst/>
          </a:prstGeom>
        </p:spPr>
      </p:pic>
      <p:pic>
        <p:nvPicPr>
          <p:cNvPr id="21" name="Picture 20" descr="A picture containing text&#10;&#10;Description automatically generated">
            <a:extLst>
              <a:ext uri="{FF2B5EF4-FFF2-40B4-BE49-F238E27FC236}">
                <a16:creationId xmlns:a16="http://schemas.microsoft.com/office/drawing/2014/main" id="{AF0E33FF-C6C9-620A-9FBA-55E7318B69C4}"/>
              </a:ext>
            </a:extLst>
          </p:cNvPr>
          <p:cNvPicPr>
            <a:picLocks noChangeAspect="1"/>
          </p:cNvPicPr>
          <p:nvPr/>
        </p:nvPicPr>
        <p:blipFill>
          <a:blip r:embed="rId4"/>
          <a:stretch>
            <a:fillRect/>
          </a:stretch>
        </p:blipFill>
        <p:spPr>
          <a:xfrm>
            <a:off x="5197628" y="95945"/>
            <a:ext cx="6309922" cy="6858000"/>
          </a:xfrm>
          <a:prstGeom prst="rect">
            <a:avLst/>
          </a:prstGeom>
        </p:spPr>
      </p:pic>
      <p:pic>
        <p:nvPicPr>
          <p:cNvPr id="8" name="Picture 7" descr="Graphical user interface, application&#10;&#10;Description automatically generated">
            <a:extLst>
              <a:ext uri="{FF2B5EF4-FFF2-40B4-BE49-F238E27FC236}">
                <a16:creationId xmlns:a16="http://schemas.microsoft.com/office/drawing/2014/main" id="{F577D7D4-C1BA-939A-DBD4-1B426A1F7146}"/>
              </a:ext>
            </a:extLst>
          </p:cNvPr>
          <p:cNvPicPr>
            <a:picLocks noChangeAspect="1"/>
          </p:cNvPicPr>
          <p:nvPr/>
        </p:nvPicPr>
        <p:blipFill>
          <a:blip r:embed="rId5"/>
          <a:stretch>
            <a:fillRect/>
          </a:stretch>
        </p:blipFill>
        <p:spPr>
          <a:xfrm>
            <a:off x="1551495" y="4654870"/>
            <a:ext cx="3364875" cy="1070030"/>
          </a:xfrm>
          <a:prstGeom prst="rect">
            <a:avLst/>
          </a:prstGeom>
        </p:spPr>
      </p:pic>
      <p:pic>
        <p:nvPicPr>
          <p:cNvPr id="14" name="Picture 13" descr="A picture containing text, clipart&#10;&#10;Description automatically generated">
            <a:extLst>
              <a:ext uri="{FF2B5EF4-FFF2-40B4-BE49-F238E27FC236}">
                <a16:creationId xmlns:a16="http://schemas.microsoft.com/office/drawing/2014/main" id="{22CF7284-31F9-20E9-AFD0-25D7DB9D1180}"/>
              </a:ext>
            </a:extLst>
          </p:cNvPr>
          <p:cNvPicPr>
            <a:picLocks noChangeAspect="1"/>
          </p:cNvPicPr>
          <p:nvPr/>
        </p:nvPicPr>
        <p:blipFill>
          <a:blip r:embed="rId6"/>
          <a:stretch>
            <a:fillRect/>
          </a:stretch>
        </p:blipFill>
        <p:spPr>
          <a:xfrm>
            <a:off x="1619402" y="3754149"/>
            <a:ext cx="2558694" cy="900721"/>
          </a:xfrm>
          <a:prstGeom prst="rect">
            <a:avLst/>
          </a:prstGeom>
        </p:spPr>
      </p:pic>
      <p:sp>
        <p:nvSpPr>
          <p:cNvPr id="3" name="TextBox 2">
            <a:extLst>
              <a:ext uri="{FF2B5EF4-FFF2-40B4-BE49-F238E27FC236}">
                <a16:creationId xmlns:a16="http://schemas.microsoft.com/office/drawing/2014/main" id="{7511DB54-41B2-D93C-35B9-8B616B4D89F2}"/>
              </a:ext>
            </a:extLst>
          </p:cNvPr>
          <p:cNvSpPr txBox="1"/>
          <p:nvPr/>
        </p:nvSpPr>
        <p:spPr>
          <a:xfrm>
            <a:off x="7409674" y="6207612"/>
            <a:ext cx="3447754" cy="393698"/>
          </a:xfrm>
          <a:prstGeom prst="rect">
            <a:avLst/>
          </a:prstGeom>
          <a:noFill/>
        </p:spPr>
        <p:txBody>
          <a:bodyPr wrap="square" rtlCol="0">
            <a:spAutoFit/>
          </a:bodyPr>
          <a:lstStyle/>
          <a:p>
            <a:pPr algn="l">
              <a:lnSpc>
                <a:spcPct val="120000"/>
              </a:lnSpc>
            </a:pPr>
            <a:r>
              <a:rPr lang="fi-FI" sz="1800" u="sng" dirty="0">
                <a:solidFill>
                  <a:srgbClr val="242424"/>
                </a:solidFill>
                <a:effectLst/>
                <a:latin typeface="Segoe UI" panose="020B0502040204020203" pitchFamily="34" charset="0"/>
                <a:ea typeface="Calibri" panose="020F0502020204030204" pitchFamily="34" charset="0"/>
                <a:hlinkClick r:id="rId7"/>
              </a:rPr>
              <a:t>www.motiva.fi/onkoenergiaa</a:t>
            </a:r>
            <a:r>
              <a:rPr lang="fi-FI" sz="1800" dirty="0">
                <a:solidFill>
                  <a:srgbClr val="242424"/>
                </a:solidFill>
                <a:effectLst/>
                <a:latin typeface="Segoe UI" panose="020B0502040204020203" pitchFamily="34" charset="0"/>
                <a:ea typeface="Calibri" panose="020F0502020204030204" pitchFamily="34" charset="0"/>
              </a:rPr>
              <a:t> </a:t>
            </a:r>
            <a:endParaRPr lang="en-FI" dirty="0">
              <a:latin typeface="Lucida Sans" panose="020B0602030504020204" pitchFamily="34" charset="77"/>
            </a:endParaRPr>
          </a:p>
        </p:txBody>
      </p:sp>
    </p:spTree>
    <p:extLst>
      <p:ext uri="{BB962C8B-B14F-4D97-AF65-F5344CB8AC3E}">
        <p14:creationId xmlns:p14="http://schemas.microsoft.com/office/powerpoint/2010/main" val="29260375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äivämäärän paikkamerkki 3">
            <a:extLst>
              <a:ext uri="{FF2B5EF4-FFF2-40B4-BE49-F238E27FC236}">
                <a16:creationId xmlns:a16="http://schemas.microsoft.com/office/drawing/2014/main" id="{5B82B2AC-2E01-5D5A-6E23-B3CC4FD5B96E}"/>
              </a:ext>
            </a:extLst>
          </p:cNvPr>
          <p:cNvSpPr>
            <a:spLocks noGrp="1"/>
          </p:cNvSpPr>
          <p:nvPr>
            <p:ph type="dt" sz="half" idx="2"/>
          </p:nvPr>
        </p:nvSpPr>
        <p:spPr/>
        <p:txBody>
          <a:bodyPr/>
          <a:lstStyle/>
          <a:p>
            <a:fld id="{F81ED328-B3A9-4177-9F10-EB3321EB97BF}" type="datetime1">
              <a:rPr lang="fi-FI" smtClean="0"/>
              <a:t>11.1.2023</a:t>
            </a:fld>
            <a:endParaRPr lang="en-FI"/>
          </a:p>
        </p:txBody>
      </p:sp>
      <p:sp>
        <p:nvSpPr>
          <p:cNvPr id="5" name="Alatunnisteen paikkamerkki 4">
            <a:extLst>
              <a:ext uri="{FF2B5EF4-FFF2-40B4-BE49-F238E27FC236}">
                <a16:creationId xmlns:a16="http://schemas.microsoft.com/office/drawing/2014/main" id="{3726B3BB-F069-6164-873D-CAFEF5BD9E4B}"/>
              </a:ext>
            </a:extLst>
          </p:cNvPr>
          <p:cNvSpPr>
            <a:spLocks noGrp="1"/>
          </p:cNvSpPr>
          <p:nvPr>
            <p:ph type="ftr" sz="quarter" idx="3"/>
          </p:nvPr>
        </p:nvSpPr>
        <p:spPr/>
        <p:txBody>
          <a:bodyPr/>
          <a:lstStyle/>
          <a:p>
            <a:r>
              <a:rPr lang="fi-FI"/>
              <a:t>Onko energiaa? Energiansäästö auttaa kaikkia</a:t>
            </a:r>
            <a:endParaRPr lang="en-FI"/>
          </a:p>
        </p:txBody>
      </p:sp>
      <p:sp>
        <p:nvSpPr>
          <p:cNvPr id="6" name="Dian numeron paikkamerkki 5">
            <a:extLst>
              <a:ext uri="{FF2B5EF4-FFF2-40B4-BE49-F238E27FC236}">
                <a16:creationId xmlns:a16="http://schemas.microsoft.com/office/drawing/2014/main" id="{AA37ADBE-D05A-CB55-3E62-8C2682B69C18}"/>
              </a:ext>
            </a:extLst>
          </p:cNvPr>
          <p:cNvSpPr>
            <a:spLocks noGrp="1"/>
          </p:cNvSpPr>
          <p:nvPr>
            <p:ph type="sldNum" sz="quarter" idx="4"/>
          </p:nvPr>
        </p:nvSpPr>
        <p:spPr/>
        <p:txBody>
          <a:bodyPr/>
          <a:lstStyle/>
          <a:p>
            <a:fld id="{BFF9DCD0-3869-094B-9C9B-6235A2A96309}" type="slidenum">
              <a:rPr lang="en-FI" smtClean="0"/>
              <a:pPr/>
              <a:t>3</a:t>
            </a:fld>
            <a:endParaRPr lang="en-FI"/>
          </a:p>
        </p:txBody>
      </p:sp>
      <p:pic>
        <p:nvPicPr>
          <p:cNvPr id="8" name="Picture 7" descr="A picture containing toy&#10;&#10;Description automatically generated">
            <a:extLst>
              <a:ext uri="{FF2B5EF4-FFF2-40B4-BE49-F238E27FC236}">
                <a16:creationId xmlns:a16="http://schemas.microsoft.com/office/drawing/2014/main" id="{2F0EA01E-675B-2E32-5EE2-1A38F1BCFDAF}"/>
              </a:ext>
            </a:extLst>
          </p:cNvPr>
          <p:cNvPicPr>
            <a:picLocks noChangeAspect="1"/>
          </p:cNvPicPr>
          <p:nvPr/>
        </p:nvPicPr>
        <p:blipFill>
          <a:blip r:embed="rId3"/>
          <a:stretch>
            <a:fillRect/>
          </a:stretch>
        </p:blipFill>
        <p:spPr>
          <a:xfrm>
            <a:off x="6570373" y="1377574"/>
            <a:ext cx="4100945" cy="6858000"/>
          </a:xfrm>
          <a:prstGeom prst="rect">
            <a:avLst/>
          </a:prstGeom>
        </p:spPr>
      </p:pic>
      <p:pic>
        <p:nvPicPr>
          <p:cNvPr id="10" name="Graphic 9">
            <a:extLst>
              <a:ext uri="{FF2B5EF4-FFF2-40B4-BE49-F238E27FC236}">
                <a16:creationId xmlns:a16="http://schemas.microsoft.com/office/drawing/2014/main" id="{1476C0F3-69C4-A644-F298-34CABE37087C}"/>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5211586" y="1515086"/>
            <a:ext cx="2571750" cy="2047875"/>
          </a:xfrm>
          <a:prstGeom prst="rect">
            <a:avLst/>
          </a:prstGeom>
        </p:spPr>
      </p:pic>
      <p:sp>
        <p:nvSpPr>
          <p:cNvPr id="7" name="Otsikko 1">
            <a:extLst>
              <a:ext uri="{FF2B5EF4-FFF2-40B4-BE49-F238E27FC236}">
                <a16:creationId xmlns:a16="http://schemas.microsoft.com/office/drawing/2014/main" id="{04128B7E-F8C4-ADA2-7B4A-8B09C811B6BA}"/>
              </a:ext>
            </a:extLst>
          </p:cNvPr>
          <p:cNvSpPr txBox="1">
            <a:spLocks/>
          </p:cNvSpPr>
          <p:nvPr/>
        </p:nvSpPr>
        <p:spPr>
          <a:xfrm>
            <a:off x="0" y="303820"/>
            <a:ext cx="12192000" cy="607641"/>
          </a:xfrm>
          <a:prstGeom prst="rect">
            <a:avLst/>
          </a:prstGeom>
        </p:spPr>
        <p:txBody>
          <a:bodyPr vert="horz" lIns="91440" tIns="45720" rIns="91440" bIns="45720" rtlCol="0" anchor="ctr">
            <a:noAutofit/>
          </a:bodyPr>
          <a:lstStyle>
            <a:lvl1pPr algn="l" defTabSz="914400" rtl="0" eaLnBrk="1" latinLnBrk="0" hangingPunct="1">
              <a:lnSpc>
                <a:spcPts val="3450"/>
              </a:lnSpc>
              <a:spcBef>
                <a:spcPct val="0"/>
              </a:spcBef>
              <a:buNone/>
              <a:defRPr sz="2900" b="1" i="0" kern="1200">
                <a:solidFill>
                  <a:schemeClr val="tx1"/>
                </a:solidFill>
                <a:latin typeface="Lucida Sans" panose="020B0602030504020204" pitchFamily="34" charset="77"/>
                <a:ea typeface="+mj-ea"/>
                <a:cs typeface="+mj-cs"/>
              </a:defRPr>
            </a:lvl1pPr>
          </a:lstStyle>
          <a:p>
            <a:pPr algn="ctr"/>
            <a:r>
              <a:rPr lang="fi-FI" sz="4400" spc="-150" dirty="0">
                <a:solidFill>
                  <a:srgbClr val="000000"/>
                </a:solidFill>
                <a:latin typeface="Calibri" panose="020F0502020204030204" pitchFamily="34" charset="0"/>
                <a:cs typeface="Calibri" panose="020F0502020204030204" pitchFamily="34" charset="0"/>
              </a:rPr>
              <a:t>Mihin kaikkeen päivän aikana kuluu energiaa?</a:t>
            </a:r>
          </a:p>
        </p:txBody>
      </p:sp>
      <p:sp>
        <p:nvSpPr>
          <p:cNvPr id="9" name="TextBox 8">
            <a:extLst>
              <a:ext uri="{FF2B5EF4-FFF2-40B4-BE49-F238E27FC236}">
                <a16:creationId xmlns:a16="http://schemas.microsoft.com/office/drawing/2014/main" id="{7F156787-2C1E-8363-5353-603A93B0F490}"/>
              </a:ext>
            </a:extLst>
          </p:cNvPr>
          <p:cNvSpPr txBox="1"/>
          <p:nvPr/>
        </p:nvSpPr>
        <p:spPr>
          <a:xfrm>
            <a:off x="2127364" y="753699"/>
            <a:ext cx="7937271" cy="461665"/>
          </a:xfrm>
          <a:prstGeom prst="rect">
            <a:avLst/>
          </a:prstGeom>
          <a:noFill/>
        </p:spPr>
        <p:txBody>
          <a:bodyPr wrap="square">
            <a:spAutoFit/>
          </a:bodyPr>
          <a:lstStyle/>
          <a:p>
            <a:pPr algn="ctr"/>
            <a:r>
              <a:rPr lang="fi-FI" sz="2400" dirty="0">
                <a:solidFill>
                  <a:schemeClr val="bg1">
                    <a:lumMod val="50000"/>
                  </a:schemeClr>
                </a:solidFill>
                <a:latin typeface="Calibri" panose="020F0502020204030204" pitchFamily="34" charset="0"/>
                <a:cs typeface="Calibri" panose="020F0502020204030204" pitchFamily="34" charset="0"/>
              </a:rPr>
              <a:t>POHDINTAA</a:t>
            </a:r>
            <a:endParaRPr lang="en-FI" sz="2400" dirty="0">
              <a:solidFill>
                <a:schemeClr val="bg1">
                  <a:lumMod val="50000"/>
                </a:schemeClr>
              </a:solidFill>
            </a:endParaRPr>
          </a:p>
        </p:txBody>
      </p:sp>
      <p:sp>
        <p:nvSpPr>
          <p:cNvPr id="11" name="Sisällön paikkamerkki 2">
            <a:extLst>
              <a:ext uri="{FF2B5EF4-FFF2-40B4-BE49-F238E27FC236}">
                <a16:creationId xmlns:a16="http://schemas.microsoft.com/office/drawing/2014/main" id="{12080ED7-5598-6BE9-3B4E-3D67AF867D95}"/>
              </a:ext>
            </a:extLst>
          </p:cNvPr>
          <p:cNvSpPr txBox="1">
            <a:spLocks/>
          </p:cNvSpPr>
          <p:nvPr/>
        </p:nvSpPr>
        <p:spPr>
          <a:xfrm>
            <a:off x="1453104" y="1721617"/>
            <a:ext cx="7774021" cy="2031325"/>
          </a:xfrm>
          <a:prstGeom prst="rect">
            <a:avLst/>
          </a:prstGeom>
        </p:spPr>
        <p:txBody>
          <a:bodyPr vert="horz" wrap="square" lIns="91440" tIns="45720" rIns="91440" bIns="45720" rtlCol="0" anchor="t">
            <a:spAutoFit/>
          </a:bodyPr>
          <a:lstStyle>
            <a:lvl1pPr marL="0" indent="0" algn="l" defTabSz="914400" rtl="0" eaLnBrk="1" latinLnBrk="0" hangingPunct="1">
              <a:lnSpc>
                <a:spcPct val="90000"/>
              </a:lnSpc>
              <a:spcBef>
                <a:spcPts val="1000"/>
              </a:spcBef>
              <a:buFontTx/>
              <a:buNone/>
              <a:defRPr sz="2000" b="0" i="0" kern="1200">
                <a:solidFill>
                  <a:schemeClr val="tx1"/>
                </a:solidFill>
                <a:latin typeface="Lucida Sans" panose="020B0602030504020204" pitchFamily="34" charset="77"/>
                <a:ea typeface="+mn-ea"/>
                <a:cs typeface="+mn-cs"/>
              </a:defRPr>
            </a:lvl1pPr>
            <a:lvl2pPr marL="222250" indent="-222250" algn="l" defTabSz="914400" rtl="0" eaLnBrk="1" latinLnBrk="0" hangingPunct="1">
              <a:lnSpc>
                <a:spcPct val="90000"/>
              </a:lnSpc>
              <a:spcBef>
                <a:spcPts val="500"/>
              </a:spcBef>
              <a:buFont typeface="Arial" panose="020B0604020202020204" pitchFamily="34" charset="0"/>
              <a:buChar char="•"/>
              <a:tabLst/>
              <a:defRPr sz="1600" b="0" i="0" kern="1200">
                <a:solidFill>
                  <a:schemeClr val="tx1"/>
                </a:solidFill>
                <a:latin typeface="Lucida Sans" panose="020B0602030504020204" pitchFamily="34" charset="77"/>
                <a:ea typeface="+mn-ea"/>
                <a:cs typeface="+mn-cs"/>
              </a:defRPr>
            </a:lvl2pPr>
            <a:lvl3pPr marL="365125" indent="-142875" algn="l" defTabSz="914400" rtl="0" eaLnBrk="1" latinLnBrk="0" hangingPunct="1">
              <a:lnSpc>
                <a:spcPct val="90000"/>
              </a:lnSpc>
              <a:spcBef>
                <a:spcPts val="500"/>
              </a:spcBef>
              <a:buFont typeface="Arial" panose="020B0604020202020204" pitchFamily="34" charset="0"/>
              <a:buChar char="•"/>
              <a:tabLst/>
              <a:defRPr sz="1400" b="0" i="0" kern="1200">
                <a:solidFill>
                  <a:schemeClr val="tx1"/>
                </a:solidFill>
                <a:latin typeface="Lucida Sans" panose="020B0602030504020204" pitchFamily="34" charset="77"/>
                <a:ea typeface="+mn-ea"/>
                <a:cs typeface="+mn-cs"/>
              </a:defRPr>
            </a:lvl3pPr>
            <a:lvl4pPr marL="538163" indent="-131763" algn="l" defTabSz="914400" rtl="0" eaLnBrk="1" latinLnBrk="0" hangingPunct="1">
              <a:lnSpc>
                <a:spcPct val="90000"/>
              </a:lnSpc>
              <a:spcBef>
                <a:spcPts val="500"/>
              </a:spcBef>
              <a:buFont typeface="Arial" panose="020B0604020202020204" pitchFamily="34" charset="0"/>
              <a:buChar char="•"/>
              <a:tabLst/>
              <a:defRPr sz="1200" b="0" i="0" kern="1200">
                <a:solidFill>
                  <a:schemeClr val="tx1"/>
                </a:solidFill>
                <a:latin typeface="Lucida Sans" panose="020B0602030504020204" pitchFamily="34" charset="77"/>
                <a:ea typeface="+mn-ea"/>
                <a:cs typeface="+mn-cs"/>
              </a:defRPr>
            </a:lvl4pPr>
            <a:lvl5pPr marL="628650" indent="-90488" algn="l" defTabSz="914400" rtl="0" eaLnBrk="1" latinLnBrk="0" hangingPunct="1">
              <a:lnSpc>
                <a:spcPct val="90000"/>
              </a:lnSpc>
              <a:spcBef>
                <a:spcPts val="500"/>
              </a:spcBef>
              <a:buFont typeface="Arial" panose="020B0604020202020204" pitchFamily="34" charset="0"/>
              <a:buChar char="•"/>
              <a:tabLst/>
              <a:defRPr sz="1000" b="0" i="0" kern="1200">
                <a:solidFill>
                  <a:schemeClr val="tx1"/>
                </a:solidFill>
                <a:latin typeface="Lucida Sans" panose="020B0602030504020204" pitchFamily="34" charset="77"/>
                <a:ea typeface="+mn-ea"/>
                <a:cs typeface="+mn-cs"/>
              </a:defRPr>
            </a:lvl5pPr>
            <a:lvl6pPr marL="801688" indent="-80963" algn="l" defTabSz="914400" rtl="0" eaLnBrk="1" latinLnBrk="0" hangingPunct="1">
              <a:lnSpc>
                <a:spcPct val="90000"/>
              </a:lnSpc>
              <a:spcBef>
                <a:spcPts val="500"/>
              </a:spcBef>
              <a:buFont typeface="Wingdings" pitchFamily="2" charset="2"/>
              <a:buChar char="§"/>
              <a:tabLst/>
              <a:defRPr sz="800" kern="1200">
                <a:solidFill>
                  <a:schemeClr val="bg2">
                    <a:lumMod val="50000"/>
                  </a:schemeClr>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342900" indent="-342900">
              <a:lnSpc>
                <a:spcPct val="100000"/>
              </a:lnSpc>
              <a:spcBef>
                <a:spcPts val="1200"/>
              </a:spcBef>
              <a:buClr>
                <a:schemeClr val="accent2"/>
              </a:buClr>
              <a:buFont typeface="Wingdings" panose="05000000000000000000" pitchFamily="2" charset="2"/>
              <a:buChar char="§"/>
            </a:pPr>
            <a:r>
              <a:rPr lang="fi-FI" sz="2400" dirty="0">
                <a:solidFill>
                  <a:srgbClr val="000000"/>
                </a:solidFill>
                <a:latin typeface="Calibri" panose="020F0502020204030204" pitchFamily="34" charset="0"/>
                <a:cs typeface="Calibri" panose="020F0502020204030204" pitchFamily="34" charset="0"/>
              </a:rPr>
              <a:t>Ennen kouluun lähtöä</a:t>
            </a:r>
          </a:p>
          <a:p>
            <a:pPr marL="342900" indent="-342900">
              <a:lnSpc>
                <a:spcPct val="100000"/>
              </a:lnSpc>
              <a:spcBef>
                <a:spcPts val="1200"/>
              </a:spcBef>
              <a:buClr>
                <a:schemeClr val="accent2"/>
              </a:buClr>
              <a:buFont typeface="Wingdings" panose="05000000000000000000" pitchFamily="2" charset="2"/>
              <a:buChar char="§"/>
            </a:pPr>
            <a:r>
              <a:rPr lang="fi-FI" sz="2400" dirty="0">
                <a:solidFill>
                  <a:srgbClr val="000000"/>
                </a:solidFill>
                <a:latin typeface="Calibri" panose="020F0502020204030204" pitchFamily="34" charset="0"/>
                <a:cs typeface="Calibri" panose="020F0502020204030204" pitchFamily="34" charset="0"/>
              </a:rPr>
              <a:t>Koulussa</a:t>
            </a:r>
          </a:p>
          <a:p>
            <a:pPr marL="342900" indent="-342900">
              <a:lnSpc>
                <a:spcPct val="100000"/>
              </a:lnSpc>
              <a:spcBef>
                <a:spcPts val="1200"/>
              </a:spcBef>
              <a:buClr>
                <a:schemeClr val="accent2"/>
              </a:buClr>
              <a:buFont typeface="Wingdings" panose="05000000000000000000" pitchFamily="2" charset="2"/>
              <a:buChar char="§"/>
            </a:pPr>
            <a:r>
              <a:rPr lang="fi-FI" sz="2400" dirty="0">
                <a:solidFill>
                  <a:srgbClr val="000000"/>
                </a:solidFill>
                <a:latin typeface="Calibri" panose="020F0502020204030204" pitchFamily="34" charset="0"/>
                <a:cs typeface="Calibri" panose="020F0502020204030204" pitchFamily="34" charset="0"/>
              </a:rPr>
              <a:t>Koulun jälkeen</a:t>
            </a:r>
          </a:p>
          <a:p>
            <a:pPr marL="342900" indent="-342900">
              <a:lnSpc>
                <a:spcPct val="100000"/>
              </a:lnSpc>
              <a:spcBef>
                <a:spcPts val="1200"/>
              </a:spcBef>
              <a:buClr>
                <a:schemeClr val="accent2"/>
              </a:buClr>
              <a:buFont typeface="Wingdings" panose="05000000000000000000" pitchFamily="2" charset="2"/>
              <a:buChar char="§"/>
            </a:pPr>
            <a:r>
              <a:rPr lang="fi-FI" sz="2400" dirty="0">
                <a:solidFill>
                  <a:srgbClr val="000000"/>
                </a:solidFill>
                <a:latin typeface="Calibri" panose="020F0502020204030204" pitchFamily="34" charset="0"/>
                <a:cs typeface="Calibri" panose="020F0502020204030204" pitchFamily="34" charset="0"/>
              </a:rPr>
              <a:t>Viikonloppuna</a:t>
            </a:r>
            <a:endParaRPr lang="fi-FI" dirty="0">
              <a:solidFill>
                <a:srgbClr val="002060"/>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55566468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 name="Päivämäärän paikkamerkki 3">
            <a:extLst>
              <a:ext uri="{FF2B5EF4-FFF2-40B4-BE49-F238E27FC236}">
                <a16:creationId xmlns:a16="http://schemas.microsoft.com/office/drawing/2014/main" id="{F464A71E-D2DD-EFB3-3CC1-D7ED507CE4BB}"/>
              </a:ext>
            </a:extLst>
          </p:cNvPr>
          <p:cNvSpPr>
            <a:spLocks noGrp="1"/>
          </p:cNvSpPr>
          <p:nvPr>
            <p:ph type="dt" sz="half" idx="2"/>
          </p:nvPr>
        </p:nvSpPr>
        <p:spPr/>
        <p:txBody>
          <a:bodyPr/>
          <a:lstStyle/>
          <a:p>
            <a:fld id="{6BA3DAAB-7117-4448-8F11-6D1F41A3F159}" type="datetime1">
              <a:rPr lang="fi-FI" smtClean="0"/>
              <a:t>11.1.2023</a:t>
            </a:fld>
            <a:endParaRPr lang="en-FI"/>
          </a:p>
        </p:txBody>
      </p:sp>
      <p:sp>
        <p:nvSpPr>
          <p:cNvPr id="5" name="Alatunnisteen paikkamerkki 4">
            <a:extLst>
              <a:ext uri="{FF2B5EF4-FFF2-40B4-BE49-F238E27FC236}">
                <a16:creationId xmlns:a16="http://schemas.microsoft.com/office/drawing/2014/main" id="{B3CEC0C0-10A4-0FCA-26A5-BF62DF9CE07C}"/>
              </a:ext>
            </a:extLst>
          </p:cNvPr>
          <p:cNvSpPr>
            <a:spLocks noGrp="1"/>
          </p:cNvSpPr>
          <p:nvPr>
            <p:ph type="ftr" sz="quarter" idx="3"/>
          </p:nvPr>
        </p:nvSpPr>
        <p:spPr/>
        <p:txBody>
          <a:bodyPr/>
          <a:lstStyle/>
          <a:p>
            <a:r>
              <a:rPr lang="fi-FI"/>
              <a:t>Onko energiaa? Energiansäästö auttaa kaikkia</a:t>
            </a:r>
            <a:endParaRPr lang="en-FI"/>
          </a:p>
        </p:txBody>
      </p:sp>
      <p:sp>
        <p:nvSpPr>
          <p:cNvPr id="6" name="Dian numeron paikkamerkki 5">
            <a:extLst>
              <a:ext uri="{FF2B5EF4-FFF2-40B4-BE49-F238E27FC236}">
                <a16:creationId xmlns:a16="http://schemas.microsoft.com/office/drawing/2014/main" id="{F98B229C-F903-39B8-E65A-4DE1B2C08D9A}"/>
              </a:ext>
            </a:extLst>
          </p:cNvPr>
          <p:cNvSpPr>
            <a:spLocks noGrp="1"/>
          </p:cNvSpPr>
          <p:nvPr>
            <p:ph type="sldNum" sz="quarter" idx="4"/>
          </p:nvPr>
        </p:nvSpPr>
        <p:spPr/>
        <p:txBody>
          <a:bodyPr/>
          <a:lstStyle/>
          <a:p>
            <a:fld id="{BFF9DCD0-3869-094B-9C9B-6235A2A96309}" type="slidenum">
              <a:rPr lang="en-FI" smtClean="0"/>
              <a:pPr/>
              <a:t>4</a:t>
            </a:fld>
            <a:endParaRPr lang="en-FI"/>
          </a:p>
        </p:txBody>
      </p:sp>
      <p:pic>
        <p:nvPicPr>
          <p:cNvPr id="10" name="Picture 9" descr="A drop of water falling into a glass of water&#10;&#10;Description automatically generated with low confidence">
            <a:extLst>
              <a:ext uri="{FF2B5EF4-FFF2-40B4-BE49-F238E27FC236}">
                <a16:creationId xmlns:a16="http://schemas.microsoft.com/office/drawing/2014/main" id="{6E143A80-9C27-951C-50F2-2DC4FE114FD5}"/>
              </a:ext>
            </a:extLst>
          </p:cNvPr>
          <p:cNvPicPr>
            <a:picLocks noChangeAspect="1"/>
          </p:cNvPicPr>
          <p:nvPr/>
        </p:nvPicPr>
        <p:blipFill>
          <a:blip r:embed="rId3"/>
          <a:stretch>
            <a:fillRect/>
          </a:stretch>
        </p:blipFill>
        <p:spPr>
          <a:xfrm>
            <a:off x="5431857" y="2935883"/>
            <a:ext cx="4832529" cy="3437310"/>
          </a:xfrm>
          <a:prstGeom prst="rect">
            <a:avLst/>
          </a:prstGeom>
        </p:spPr>
      </p:pic>
      <p:sp>
        <p:nvSpPr>
          <p:cNvPr id="7" name="Otsikko 1">
            <a:extLst>
              <a:ext uri="{FF2B5EF4-FFF2-40B4-BE49-F238E27FC236}">
                <a16:creationId xmlns:a16="http://schemas.microsoft.com/office/drawing/2014/main" id="{69C4523B-2A51-E07C-9CB8-A5BE0DBC339D}"/>
              </a:ext>
            </a:extLst>
          </p:cNvPr>
          <p:cNvSpPr txBox="1">
            <a:spLocks/>
          </p:cNvSpPr>
          <p:nvPr/>
        </p:nvSpPr>
        <p:spPr>
          <a:xfrm>
            <a:off x="838200" y="365125"/>
            <a:ext cx="10515600" cy="499289"/>
          </a:xfrm>
          <a:prstGeom prst="rect">
            <a:avLst/>
          </a:prstGeom>
        </p:spPr>
        <p:txBody>
          <a:bodyPr vert="horz" lIns="91440" tIns="45720" rIns="91440" bIns="45720" rtlCol="0" anchor="ctr">
            <a:noAutofit/>
          </a:bodyPr>
          <a:lstStyle>
            <a:lvl1pPr algn="l" defTabSz="914400" rtl="0" eaLnBrk="1" latinLnBrk="0" hangingPunct="1">
              <a:lnSpc>
                <a:spcPts val="3450"/>
              </a:lnSpc>
              <a:spcBef>
                <a:spcPct val="0"/>
              </a:spcBef>
              <a:buNone/>
              <a:defRPr sz="2900" b="1" i="0" kern="1200">
                <a:solidFill>
                  <a:schemeClr val="tx1"/>
                </a:solidFill>
                <a:latin typeface="Lucida Sans" panose="020B0602030504020204" pitchFamily="34" charset="77"/>
                <a:ea typeface="+mj-ea"/>
                <a:cs typeface="+mj-cs"/>
              </a:defRPr>
            </a:lvl1pPr>
          </a:lstStyle>
          <a:p>
            <a:pPr algn="ctr"/>
            <a:r>
              <a:rPr lang="fi-FI" sz="4400" spc="-150" dirty="0">
                <a:solidFill>
                  <a:srgbClr val="000000"/>
                </a:solidFill>
                <a:latin typeface="Calibri" panose="020F0502020204030204" pitchFamily="34" charset="0"/>
                <a:cs typeface="Calibri" panose="020F0502020204030204" pitchFamily="34" charset="0"/>
              </a:rPr>
              <a:t>Mitä sähkölaitteita olet käyttänyt?</a:t>
            </a:r>
          </a:p>
        </p:txBody>
      </p:sp>
      <p:sp>
        <p:nvSpPr>
          <p:cNvPr id="8" name="TextBox 7">
            <a:extLst>
              <a:ext uri="{FF2B5EF4-FFF2-40B4-BE49-F238E27FC236}">
                <a16:creationId xmlns:a16="http://schemas.microsoft.com/office/drawing/2014/main" id="{E2C50C19-756F-4CB2-4C21-7192D0DEB8CD}"/>
              </a:ext>
            </a:extLst>
          </p:cNvPr>
          <p:cNvSpPr txBox="1"/>
          <p:nvPr/>
        </p:nvSpPr>
        <p:spPr>
          <a:xfrm>
            <a:off x="2127364" y="753699"/>
            <a:ext cx="7937271" cy="461665"/>
          </a:xfrm>
          <a:prstGeom prst="rect">
            <a:avLst/>
          </a:prstGeom>
          <a:noFill/>
        </p:spPr>
        <p:txBody>
          <a:bodyPr wrap="square">
            <a:spAutoFit/>
          </a:bodyPr>
          <a:lstStyle/>
          <a:p>
            <a:pPr algn="ctr"/>
            <a:r>
              <a:rPr lang="fi-FI" sz="2400" dirty="0">
                <a:solidFill>
                  <a:schemeClr val="bg1">
                    <a:lumMod val="50000"/>
                  </a:schemeClr>
                </a:solidFill>
                <a:latin typeface="Calibri" panose="020F0502020204030204" pitchFamily="34" charset="0"/>
                <a:cs typeface="Calibri" panose="020F0502020204030204" pitchFamily="34" charset="0"/>
              </a:rPr>
              <a:t>ONGELMIA JA RATKAISUJA</a:t>
            </a:r>
            <a:endParaRPr lang="en-FI" sz="2400" dirty="0">
              <a:solidFill>
                <a:schemeClr val="bg1">
                  <a:lumMod val="50000"/>
                </a:schemeClr>
              </a:solidFill>
            </a:endParaRPr>
          </a:p>
        </p:txBody>
      </p:sp>
      <p:sp>
        <p:nvSpPr>
          <p:cNvPr id="9" name="Sisällön paikkamerkki 2">
            <a:extLst>
              <a:ext uri="{FF2B5EF4-FFF2-40B4-BE49-F238E27FC236}">
                <a16:creationId xmlns:a16="http://schemas.microsoft.com/office/drawing/2014/main" id="{E518DB71-520E-AF19-C154-531E1561CCD2}"/>
              </a:ext>
            </a:extLst>
          </p:cNvPr>
          <p:cNvSpPr txBox="1">
            <a:spLocks/>
          </p:cNvSpPr>
          <p:nvPr/>
        </p:nvSpPr>
        <p:spPr>
          <a:xfrm>
            <a:off x="2167148" y="1603938"/>
            <a:ext cx="7774021" cy="1431161"/>
          </a:xfrm>
          <a:prstGeom prst="rect">
            <a:avLst/>
          </a:prstGeom>
        </p:spPr>
        <p:txBody>
          <a:bodyPr vert="horz" wrap="square" lIns="91440" tIns="45720" rIns="91440" bIns="45720" rtlCol="0" anchor="t">
            <a:spAutoFit/>
          </a:bodyPr>
          <a:lstStyle>
            <a:lvl1pPr marL="0" indent="0" algn="l" defTabSz="914400" rtl="0" eaLnBrk="1" latinLnBrk="0" hangingPunct="1">
              <a:lnSpc>
                <a:spcPct val="90000"/>
              </a:lnSpc>
              <a:spcBef>
                <a:spcPts val="1000"/>
              </a:spcBef>
              <a:buFontTx/>
              <a:buNone/>
              <a:defRPr sz="2000" b="0" i="0" kern="1200">
                <a:solidFill>
                  <a:schemeClr val="tx1"/>
                </a:solidFill>
                <a:latin typeface="Lucida Sans" panose="020B0602030504020204" pitchFamily="34" charset="77"/>
                <a:ea typeface="+mn-ea"/>
                <a:cs typeface="+mn-cs"/>
              </a:defRPr>
            </a:lvl1pPr>
            <a:lvl2pPr marL="222250" indent="-222250" algn="l" defTabSz="914400" rtl="0" eaLnBrk="1" latinLnBrk="0" hangingPunct="1">
              <a:lnSpc>
                <a:spcPct val="90000"/>
              </a:lnSpc>
              <a:spcBef>
                <a:spcPts val="500"/>
              </a:spcBef>
              <a:buFont typeface="Arial" panose="020B0604020202020204" pitchFamily="34" charset="0"/>
              <a:buChar char="•"/>
              <a:tabLst/>
              <a:defRPr sz="1600" b="0" i="0" kern="1200">
                <a:solidFill>
                  <a:schemeClr val="tx1"/>
                </a:solidFill>
                <a:latin typeface="Lucida Sans" panose="020B0602030504020204" pitchFamily="34" charset="77"/>
                <a:ea typeface="+mn-ea"/>
                <a:cs typeface="+mn-cs"/>
              </a:defRPr>
            </a:lvl2pPr>
            <a:lvl3pPr marL="365125" indent="-142875" algn="l" defTabSz="914400" rtl="0" eaLnBrk="1" latinLnBrk="0" hangingPunct="1">
              <a:lnSpc>
                <a:spcPct val="90000"/>
              </a:lnSpc>
              <a:spcBef>
                <a:spcPts val="500"/>
              </a:spcBef>
              <a:buFont typeface="Arial" panose="020B0604020202020204" pitchFamily="34" charset="0"/>
              <a:buChar char="•"/>
              <a:tabLst/>
              <a:defRPr sz="1400" b="0" i="0" kern="1200">
                <a:solidFill>
                  <a:schemeClr val="tx1"/>
                </a:solidFill>
                <a:latin typeface="Lucida Sans" panose="020B0602030504020204" pitchFamily="34" charset="77"/>
                <a:ea typeface="+mn-ea"/>
                <a:cs typeface="+mn-cs"/>
              </a:defRPr>
            </a:lvl3pPr>
            <a:lvl4pPr marL="538163" indent="-131763" algn="l" defTabSz="914400" rtl="0" eaLnBrk="1" latinLnBrk="0" hangingPunct="1">
              <a:lnSpc>
                <a:spcPct val="90000"/>
              </a:lnSpc>
              <a:spcBef>
                <a:spcPts val="500"/>
              </a:spcBef>
              <a:buFont typeface="Arial" panose="020B0604020202020204" pitchFamily="34" charset="0"/>
              <a:buChar char="•"/>
              <a:tabLst/>
              <a:defRPr sz="1200" b="0" i="0" kern="1200">
                <a:solidFill>
                  <a:schemeClr val="tx1"/>
                </a:solidFill>
                <a:latin typeface="Lucida Sans" panose="020B0602030504020204" pitchFamily="34" charset="77"/>
                <a:ea typeface="+mn-ea"/>
                <a:cs typeface="+mn-cs"/>
              </a:defRPr>
            </a:lvl4pPr>
            <a:lvl5pPr marL="628650" indent="-90488" algn="l" defTabSz="914400" rtl="0" eaLnBrk="1" latinLnBrk="0" hangingPunct="1">
              <a:lnSpc>
                <a:spcPct val="90000"/>
              </a:lnSpc>
              <a:spcBef>
                <a:spcPts val="500"/>
              </a:spcBef>
              <a:buFont typeface="Arial" panose="020B0604020202020204" pitchFamily="34" charset="0"/>
              <a:buChar char="•"/>
              <a:tabLst/>
              <a:defRPr sz="1000" b="0" i="0" kern="1200">
                <a:solidFill>
                  <a:schemeClr val="tx1"/>
                </a:solidFill>
                <a:latin typeface="Lucida Sans" panose="020B0602030504020204" pitchFamily="34" charset="77"/>
                <a:ea typeface="+mn-ea"/>
                <a:cs typeface="+mn-cs"/>
              </a:defRPr>
            </a:lvl5pPr>
            <a:lvl6pPr marL="801688" indent="-80963" algn="l" defTabSz="914400" rtl="0" eaLnBrk="1" latinLnBrk="0" hangingPunct="1">
              <a:lnSpc>
                <a:spcPct val="90000"/>
              </a:lnSpc>
              <a:spcBef>
                <a:spcPts val="500"/>
              </a:spcBef>
              <a:buFont typeface="Wingdings" pitchFamily="2" charset="2"/>
              <a:buChar char="§"/>
              <a:tabLst/>
              <a:defRPr sz="800" kern="1200">
                <a:solidFill>
                  <a:schemeClr val="bg2">
                    <a:lumMod val="50000"/>
                  </a:schemeClr>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342900" indent="-342900">
              <a:lnSpc>
                <a:spcPct val="100000"/>
              </a:lnSpc>
              <a:spcBef>
                <a:spcPts val="1800"/>
              </a:spcBef>
              <a:buClr>
                <a:schemeClr val="accent2"/>
              </a:buClr>
              <a:buFont typeface="Wingdings" panose="05000000000000000000" pitchFamily="2" charset="2"/>
              <a:buChar char="§"/>
            </a:pPr>
            <a:r>
              <a:rPr lang="fi-FI" sz="2400" dirty="0">
                <a:solidFill>
                  <a:srgbClr val="000000"/>
                </a:solidFill>
                <a:latin typeface="Calibri" panose="020F0502020204030204" pitchFamily="34" charset="0"/>
                <a:cs typeface="Calibri" panose="020F0502020204030204" pitchFamily="34" charset="0"/>
              </a:rPr>
              <a:t>Kuinka montaa ja mitä sähköllä toimivaa laitetta </a:t>
            </a:r>
            <a:br>
              <a:rPr lang="fi-FI" sz="2400" dirty="0">
                <a:solidFill>
                  <a:srgbClr val="000000"/>
                </a:solidFill>
                <a:latin typeface="Calibri" panose="020F0502020204030204" pitchFamily="34" charset="0"/>
                <a:cs typeface="Calibri" panose="020F0502020204030204" pitchFamily="34" charset="0"/>
              </a:rPr>
            </a:br>
            <a:r>
              <a:rPr lang="fi-FI" sz="2400" dirty="0">
                <a:solidFill>
                  <a:srgbClr val="000000"/>
                </a:solidFill>
                <a:latin typeface="Calibri" panose="020F0502020204030204" pitchFamily="34" charset="0"/>
                <a:cs typeface="Calibri" panose="020F0502020204030204" pitchFamily="34" charset="0"/>
              </a:rPr>
              <a:t>olet käyttänyt tänään?</a:t>
            </a:r>
          </a:p>
          <a:p>
            <a:pPr marL="342900" indent="-342900">
              <a:lnSpc>
                <a:spcPct val="100000"/>
              </a:lnSpc>
              <a:spcBef>
                <a:spcPts val="1800"/>
              </a:spcBef>
              <a:buClr>
                <a:schemeClr val="accent2"/>
              </a:buClr>
              <a:buFont typeface="Wingdings" panose="05000000000000000000" pitchFamily="2" charset="2"/>
              <a:buChar char="§"/>
            </a:pPr>
            <a:r>
              <a:rPr lang="fi-FI" sz="2400" dirty="0">
                <a:solidFill>
                  <a:srgbClr val="000000"/>
                </a:solidFill>
                <a:latin typeface="Calibri" panose="020F0502020204030204" pitchFamily="34" charset="0"/>
                <a:cs typeface="Calibri" panose="020F0502020204030204" pitchFamily="34" charset="0"/>
              </a:rPr>
              <a:t>Mitä sähköllä toimivaa laitetta käytät eniten?</a:t>
            </a:r>
            <a:endParaRPr lang="fi-FI" dirty="0">
              <a:solidFill>
                <a:srgbClr val="002060"/>
              </a:solidFill>
              <a:latin typeface="Calibri" panose="020F0502020204030204" pitchFamily="34" charset="0"/>
              <a:cs typeface="Calibri" panose="020F0502020204030204" pitchFamily="34" charset="0"/>
            </a:endParaRPr>
          </a:p>
        </p:txBody>
      </p:sp>
      <p:pic>
        <p:nvPicPr>
          <p:cNvPr id="3" name="Picture 2" descr="A picture containing text&#10;&#10;Description automatically generated">
            <a:extLst>
              <a:ext uri="{FF2B5EF4-FFF2-40B4-BE49-F238E27FC236}">
                <a16:creationId xmlns:a16="http://schemas.microsoft.com/office/drawing/2014/main" id="{C929E97A-389A-5ED9-41CA-3652B9F70F66}"/>
              </a:ext>
            </a:extLst>
          </p:cNvPr>
          <p:cNvPicPr>
            <a:picLocks noChangeAspect="1"/>
          </p:cNvPicPr>
          <p:nvPr/>
        </p:nvPicPr>
        <p:blipFill>
          <a:blip r:embed="rId4"/>
          <a:stretch>
            <a:fillRect/>
          </a:stretch>
        </p:blipFill>
        <p:spPr>
          <a:xfrm>
            <a:off x="2851379" y="3075868"/>
            <a:ext cx="2494581" cy="2911695"/>
          </a:xfrm>
          <a:prstGeom prst="rect">
            <a:avLst/>
          </a:prstGeom>
        </p:spPr>
      </p:pic>
      <mc:AlternateContent xmlns:mc="http://schemas.openxmlformats.org/markup-compatibility/2006" xmlns:p14="http://schemas.microsoft.com/office/powerpoint/2010/main">
        <mc:Choice Requires="p14">
          <p:contentPart p14:bwMode="auto" r:id="rId5">
            <p14:nvContentPartPr>
              <p14:cNvPr id="11" name="Ink 10">
                <a:extLst>
                  <a:ext uri="{FF2B5EF4-FFF2-40B4-BE49-F238E27FC236}">
                    <a16:creationId xmlns:a16="http://schemas.microsoft.com/office/drawing/2014/main" id="{6878787A-A628-0130-E2F2-5B21F9B241B7}"/>
                  </a:ext>
                </a:extLst>
              </p14:cNvPr>
              <p14:cNvContentPartPr/>
              <p14:nvPr/>
            </p14:nvContentPartPr>
            <p14:xfrm>
              <a:off x="-106322" y="4242362"/>
              <a:ext cx="2880" cy="2160"/>
            </p14:xfrm>
          </p:contentPart>
        </mc:Choice>
        <mc:Fallback xmlns="">
          <p:pic>
            <p:nvPicPr>
              <p:cNvPr id="11" name="Ink 10">
                <a:extLst>
                  <a:ext uri="{FF2B5EF4-FFF2-40B4-BE49-F238E27FC236}">
                    <a16:creationId xmlns:a16="http://schemas.microsoft.com/office/drawing/2014/main" id="{6878787A-A628-0130-E2F2-5B21F9B241B7}"/>
                  </a:ext>
                </a:extLst>
              </p:cNvPr>
              <p:cNvPicPr/>
              <p:nvPr/>
            </p:nvPicPr>
            <p:blipFill>
              <a:blip r:embed="rId6"/>
              <a:stretch>
                <a:fillRect/>
              </a:stretch>
            </p:blipFill>
            <p:spPr>
              <a:xfrm>
                <a:off x="-115322" y="4233362"/>
                <a:ext cx="20520" cy="19800"/>
              </a:xfrm>
              <a:prstGeom prst="rect">
                <a:avLst/>
              </a:prstGeom>
            </p:spPr>
          </p:pic>
        </mc:Fallback>
      </mc:AlternateContent>
    </p:spTree>
    <p:extLst>
      <p:ext uri="{BB962C8B-B14F-4D97-AF65-F5344CB8AC3E}">
        <p14:creationId xmlns:p14="http://schemas.microsoft.com/office/powerpoint/2010/main" val="185916232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äivämäärän paikkamerkki 3">
            <a:extLst>
              <a:ext uri="{FF2B5EF4-FFF2-40B4-BE49-F238E27FC236}">
                <a16:creationId xmlns:a16="http://schemas.microsoft.com/office/drawing/2014/main" id="{5B82B2AC-2E01-5D5A-6E23-B3CC4FD5B96E}"/>
              </a:ext>
            </a:extLst>
          </p:cNvPr>
          <p:cNvSpPr>
            <a:spLocks noGrp="1"/>
          </p:cNvSpPr>
          <p:nvPr>
            <p:ph type="dt" sz="half" idx="2"/>
          </p:nvPr>
        </p:nvSpPr>
        <p:spPr/>
        <p:txBody>
          <a:bodyPr/>
          <a:lstStyle/>
          <a:p>
            <a:fld id="{CEF1DCA6-2829-45CB-8630-8F0117FC3C31}" type="datetime1">
              <a:rPr lang="fi-FI" smtClean="0"/>
              <a:t>11.1.2023</a:t>
            </a:fld>
            <a:endParaRPr lang="en-FI"/>
          </a:p>
        </p:txBody>
      </p:sp>
      <p:sp>
        <p:nvSpPr>
          <p:cNvPr id="5" name="Alatunnisteen paikkamerkki 4">
            <a:extLst>
              <a:ext uri="{FF2B5EF4-FFF2-40B4-BE49-F238E27FC236}">
                <a16:creationId xmlns:a16="http://schemas.microsoft.com/office/drawing/2014/main" id="{3726B3BB-F069-6164-873D-CAFEF5BD9E4B}"/>
              </a:ext>
            </a:extLst>
          </p:cNvPr>
          <p:cNvSpPr>
            <a:spLocks noGrp="1"/>
          </p:cNvSpPr>
          <p:nvPr>
            <p:ph type="ftr" sz="quarter" idx="3"/>
          </p:nvPr>
        </p:nvSpPr>
        <p:spPr/>
        <p:txBody>
          <a:bodyPr/>
          <a:lstStyle/>
          <a:p>
            <a:r>
              <a:rPr lang="fi-FI"/>
              <a:t>Onko energiaa? Energiansäästö auttaa kaikkia</a:t>
            </a:r>
            <a:endParaRPr lang="en-FI"/>
          </a:p>
        </p:txBody>
      </p:sp>
      <p:sp>
        <p:nvSpPr>
          <p:cNvPr id="6" name="Dian numeron paikkamerkki 5">
            <a:extLst>
              <a:ext uri="{FF2B5EF4-FFF2-40B4-BE49-F238E27FC236}">
                <a16:creationId xmlns:a16="http://schemas.microsoft.com/office/drawing/2014/main" id="{AA37ADBE-D05A-CB55-3E62-8C2682B69C18}"/>
              </a:ext>
            </a:extLst>
          </p:cNvPr>
          <p:cNvSpPr>
            <a:spLocks noGrp="1"/>
          </p:cNvSpPr>
          <p:nvPr>
            <p:ph type="sldNum" sz="quarter" idx="4"/>
          </p:nvPr>
        </p:nvSpPr>
        <p:spPr/>
        <p:txBody>
          <a:bodyPr/>
          <a:lstStyle/>
          <a:p>
            <a:fld id="{BFF9DCD0-3869-094B-9C9B-6235A2A96309}" type="slidenum">
              <a:rPr lang="en-FI" smtClean="0"/>
              <a:pPr/>
              <a:t>5</a:t>
            </a:fld>
            <a:endParaRPr lang="en-FI"/>
          </a:p>
        </p:txBody>
      </p:sp>
      <p:pic>
        <p:nvPicPr>
          <p:cNvPr id="10" name="Content Placeholder 9" descr="Diagram&#10;&#10;Description automatically generated with low confidence">
            <a:extLst>
              <a:ext uri="{FF2B5EF4-FFF2-40B4-BE49-F238E27FC236}">
                <a16:creationId xmlns:a16="http://schemas.microsoft.com/office/drawing/2014/main" id="{EF3F6BDE-9AE2-E690-5A0A-4D1FC34E9B8B}"/>
              </a:ext>
            </a:extLst>
          </p:cNvPr>
          <p:cNvPicPr>
            <a:picLocks noGrp="1" noChangeAspect="1"/>
          </p:cNvPicPr>
          <p:nvPr>
            <p:ph idx="1"/>
          </p:nvPr>
        </p:nvPicPr>
        <p:blipFill>
          <a:blip r:embed="rId3"/>
          <a:stretch>
            <a:fillRect/>
          </a:stretch>
        </p:blipFill>
        <p:spPr>
          <a:xfrm>
            <a:off x="2250831" y="1303627"/>
            <a:ext cx="7919965" cy="5147266"/>
          </a:xfrm>
        </p:spPr>
      </p:pic>
      <p:pic>
        <p:nvPicPr>
          <p:cNvPr id="19" name="Picture 18" descr="Shape, logo&#10;&#10;Description automatically generated with medium confidence">
            <a:extLst>
              <a:ext uri="{FF2B5EF4-FFF2-40B4-BE49-F238E27FC236}">
                <a16:creationId xmlns:a16="http://schemas.microsoft.com/office/drawing/2014/main" id="{E5EDE34E-0827-5254-40A5-CCA7DF563D1F}"/>
              </a:ext>
            </a:extLst>
          </p:cNvPr>
          <p:cNvPicPr>
            <a:picLocks noChangeAspect="1"/>
          </p:cNvPicPr>
          <p:nvPr/>
        </p:nvPicPr>
        <p:blipFill>
          <a:blip r:embed="rId4"/>
          <a:stretch>
            <a:fillRect/>
          </a:stretch>
        </p:blipFill>
        <p:spPr>
          <a:xfrm>
            <a:off x="3585592" y="1530485"/>
            <a:ext cx="2513320" cy="4451643"/>
          </a:xfrm>
          <a:prstGeom prst="rect">
            <a:avLst/>
          </a:prstGeom>
        </p:spPr>
      </p:pic>
      <p:pic>
        <p:nvPicPr>
          <p:cNvPr id="21" name="Picture 20" descr="A picture containing arrow&#10;&#10;Description automatically generated">
            <a:extLst>
              <a:ext uri="{FF2B5EF4-FFF2-40B4-BE49-F238E27FC236}">
                <a16:creationId xmlns:a16="http://schemas.microsoft.com/office/drawing/2014/main" id="{2B06D99F-CD24-E1BA-1B1A-7BE9D7668176}"/>
              </a:ext>
            </a:extLst>
          </p:cNvPr>
          <p:cNvPicPr>
            <a:picLocks noChangeAspect="1"/>
          </p:cNvPicPr>
          <p:nvPr/>
        </p:nvPicPr>
        <p:blipFill>
          <a:blip r:embed="rId5"/>
          <a:stretch>
            <a:fillRect/>
          </a:stretch>
        </p:blipFill>
        <p:spPr>
          <a:xfrm>
            <a:off x="6210813" y="1452664"/>
            <a:ext cx="2737769" cy="4849193"/>
          </a:xfrm>
          <a:prstGeom prst="rect">
            <a:avLst/>
          </a:prstGeom>
        </p:spPr>
      </p:pic>
      <p:sp>
        <p:nvSpPr>
          <p:cNvPr id="3" name="Otsikko 1">
            <a:extLst>
              <a:ext uri="{FF2B5EF4-FFF2-40B4-BE49-F238E27FC236}">
                <a16:creationId xmlns:a16="http://schemas.microsoft.com/office/drawing/2014/main" id="{DD94BA05-6FFF-EFB8-DB81-1D77E43C5785}"/>
              </a:ext>
            </a:extLst>
          </p:cNvPr>
          <p:cNvSpPr txBox="1">
            <a:spLocks/>
          </p:cNvSpPr>
          <p:nvPr/>
        </p:nvSpPr>
        <p:spPr>
          <a:xfrm>
            <a:off x="838200" y="365125"/>
            <a:ext cx="10515600" cy="499289"/>
          </a:xfrm>
          <a:prstGeom prst="rect">
            <a:avLst/>
          </a:prstGeom>
        </p:spPr>
        <p:txBody>
          <a:bodyPr vert="horz" lIns="91440" tIns="45720" rIns="91440" bIns="45720" rtlCol="0" anchor="ctr">
            <a:noAutofit/>
          </a:bodyPr>
          <a:lstStyle>
            <a:lvl1pPr algn="l" defTabSz="914400" rtl="0" eaLnBrk="1" latinLnBrk="0" hangingPunct="1">
              <a:lnSpc>
                <a:spcPts val="3450"/>
              </a:lnSpc>
              <a:spcBef>
                <a:spcPct val="0"/>
              </a:spcBef>
              <a:buNone/>
              <a:defRPr sz="2900" b="1" i="0" kern="1200">
                <a:solidFill>
                  <a:schemeClr val="tx1"/>
                </a:solidFill>
                <a:latin typeface="Lucida Sans" panose="020B0602030504020204" pitchFamily="34" charset="77"/>
                <a:ea typeface="+mj-ea"/>
                <a:cs typeface="+mj-cs"/>
              </a:defRPr>
            </a:lvl1pPr>
          </a:lstStyle>
          <a:p>
            <a:pPr algn="ctr"/>
            <a:r>
              <a:rPr lang="fi-FI" sz="4400" spc="-150" dirty="0">
                <a:solidFill>
                  <a:srgbClr val="000000"/>
                </a:solidFill>
                <a:latin typeface="Calibri" panose="020F0502020204030204" pitchFamily="34" charset="0"/>
                <a:cs typeface="Calibri" panose="020F0502020204030204" pitchFamily="34" charset="0"/>
              </a:rPr>
              <a:t>Mitä energia on?</a:t>
            </a:r>
          </a:p>
        </p:txBody>
      </p:sp>
    </p:spTree>
    <p:extLst>
      <p:ext uri="{BB962C8B-B14F-4D97-AF65-F5344CB8AC3E}">
        <p14:creationId xmlns:p14="http://schemas.microsoft.com/office/powerpoint/2010/main" val="17605742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1000"/>
                                        <p:tgtEl>
                                          <p:spTgt spid="19"/>
                                        </p:tgtEl>
                                      </p:cBhvr>
                                    </p:animEffect>
                                    <p:anim calcmode="lin" valueType="num">
                                      <p:cBhvr>
                                        <p:cTn id="8" dur="1000" fill="hold"/>
                                        <p:tgtEl>
                                          <p:spTgt spid="19"/>
                                        </p:tgtEl>
                                        <p:attrNameLst>
                                          <p:attrName>ppt_x</p:attrName>
                                        </p:attrNameLst>
                                      </p:cBhvr>
                                      <p:tavLst>
                                        <p:tav tm="0">
                                          <p:val>
                                            <p:strVal val="#ppt_x"/>
                                          </p:val>
                                        </p:tav>
                                        <p:tav tm="100000">
                                          <p:val>
                                            <p:strVal val="#ppt_x"/>
                                          </p:val>
                                        </p:tav>
                                      </p:tavLst>
                                    </p:anim>
                                    <p:anim calcmode="lin" valueType="num">
                                      <p:cBhvr>
                                        <p:cTn id="9" dur="1000" fill="hold"/>
                                        <p:tgtEl>
                                          <p:spTgt spid="19"/>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21"/>
                                        </p:tgtEl>
                                        <p:attrNameLst>
                                          <p:attrName>style.visibility</p:attrName>
                                        </p:attrNameLst>
                                      </p:cBhvr>
                                      <p:to>
                                        <p:strVal val="visible"/>
                                      </p:to>
                                    </p:set>
                                    <p:animEffect transition="in" filter="fade">
                                      <p:cBhvr>
                                        <p:cTn id="14" dur="1000"/>
                                        <p:tgtEl>
                                          <p:spTgt spid="21"/>
                                        </p:tgtEl>
                                      </p:cBhvr>
                                    </p:animEffect>
                                    <p:anim calcmode="lin" valueType="num">
                                      <p:cBhvr>
                                        <p:cTn id="15" dur="1000" fill="hold"/>
                                        <p:tgtEl>
                                          <p:spTgt spid="21"/>
                                        </p:tgtEl>
                                        <p:attrNameLst>
                                          <p:attrName>ppt_x</p:attrName>
                                        </p:attrNameLst>
                                      </p:cBhvr>
                                      <p:tavLst>
                                        <p:tav tm="0">
                                          <p:val>
                                            <p:strVal val="#ppt_x"/>
                                          </p:val>
                                        </p:tav>
                                        <p:tav tm="100000">
                                          <p:val>
                                            <p:strVal val="#ppt_x"/>
                                          </p:val>
                                        </p:tav>
                                      </p:tavLst>
                                    </p:anim>
                                    <p:anim calcmode="lin" valueType="num">
                                      <p:cBhvr>
                                        <p:cTn id="16" dur="1000" fill="hold"/>
                                        <p:tgtEl>
                                          <p:spTgt spid="2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äivämäärän paikkamerkki 3">
            <a:extLst>
              <a:ext uri="{FF2B5EF4-FFF2-40B4-BE49-F238E27FC236}">
                <a16:creationId xmlns:a16="http://schemas.microsoft.com/office/drawing/2014/main" id="{5B82B2AC-2E01-5D5A-6E23-B3CC4FD5B96E}"/>
              </a:ext>
            </a:extLst>
          </p:cNvPr>
          <p:cNvSpPr>
            <a:spLocks noGrp="1"/>
          </p:cNvSpPr>
          <p:nvPr>
            <p:ph type="dt" sz="half" idx="2"/>
          </p:nvPr>
        </p:nvSpPr>
        <p:spPr/>
        <p:txBody>
          <a:bodyPr/>
          <a:lstStyle/>
          <a:p>
            <a:fld id="{0B6FFD38-43A3-40A2-987A-CD7B7154F10B}" type="datetime1">
              <a:rPr lang="fi-FI" smtClean="0"/>
              <a:t>11.1.2023</a:t>
            </a:fld>
            <a:endParaRPr lang="en-FI"/>
          </a:p>
        </p:txBody>
      </p:sp>
      <p:sp>
        <p:nvSpPr>
          <p:cNvPr id="5" name="Alatunnisteen paikkamerkki 4">
            <a:extLst>
              <a:ext uri="{FF2B5EF4-FFF2-40B4-BE49-F238E27FC236}">
                <a16:creationId xmlns:a16="http://schemas.microsoft.com/office/drawing/2014/main" id="{3726B3BB-F069-6164-873D-CAFEF5BD9E4B}"/>
              </a:ext>
            </a:extLst>
          </p:cNvPr>
          <p:cNvSpPr>
            <a:spLocks noGrp="1"/>
          </p:cNvSpPr>
          <p:nvPr>
            <p:ph type="ftr" sz="quarter" idx="3"/>
          </p:nvPr>
        </p:nvSpPr>
        <p:spPr/>
        <p:txBody>
          <a:bodyPr/>
          <a:lstStyle/>
          <a:p>
            <a:r>
              <a:rPr lang="fi-FI"/>
              <a:t>Onko energiaa? Energiansäästö auttaa kaikkia</a:t>
            </a:r>
            <a:endParaRPr lang="en-FI"/>
          </a:p>
        </p:txBody>
      </p:sp>
      <p:sp>
        <p:nvSpPr>
          <p:cNvPr id="6" name="Dian numeron paikkamerkki 5">
            <a:extLst>
              <a:ext uri="{FF2B5EF4-FFF2-40B4-BE49-F238E27FC236}">
                <a16:creationId xmlns:a16="http://schemas.microsoft.com/office/drawing/2014/main" id="{AA37ADBE-D05A-CB55-3E62-8C2682B69C18}"/>
              </a:ext>
            </a:extLst>
          </p:cNvPr>
          <p:cNvSpPr>
            <a:spLocks noGrp="1"/>
          </p:cNvSpPr>
          <p:nvPr>
            <p:ph type="sldNum" sz="quarter" idx="4"/>
          </p:nvPr>
        </p:nvSpPr>
        <p:spPr/>
        <p:txBody>
          <a:bodyPr/>
          <a:lstStyle/>
          <a:p>
            <a:fld id="{BFF9DCD0-3869-094B-9C9B-6235A2A96309}" type="slidenum">
              <a:rPr lang="en-FI" smtClean="0"/>
              <a:pPr/>
              <a:t>6</a:t>
            </a:fld>
            <a:endParaRPr lang="en-FI"/>
          </a:p>
        </p:txBody>
      </p:sp>
      <p:pic>
        <p:nvPicPr>
          <p:cNvPr id="10" name="Content Placeholder 9" descr="Diagram&#10;&#10;Description automatically generated with low confidence">
            <a:extLst>
              <a:ext uri="{FF2B5EF4-FFF2-40B4-BE49-F238E27FC236}">
                <a16:creationId xmlns:a16="http://schemas.microsoft.com/office/drawing/2014/main" id="{EF3F6BDE-9AE2-E690-5A0A-4D1FC34E9B8B}"/>
              </a:ext>
            </a:extLst>
          </p:cNvPr>
          <p:cNvPicPr>
            <a:picLocks noGrp="1" noChangeAspect="1"/>
          </p:cNvPicPr>
          <p:nvPr>
            <p:ph idx="1"/>
          </p:nvPr>
        </p:nvPicPr>
        <p:blipFill>
          <a:blip r:embed="rId3"/>
          <a:stretch>
            <a:fillRect/>
          </a:stretch>
        </p:blipFill>
        <p:spPr>
          <a:xfrm>
            <a:off x="2250831" y="1303627"/>
            <a:ext cx="7919965" cy="5147266"/>
          </a:xfrm>
        </p:spPr>
      </p:pic>
      <p:pic>
        <p:nvPicPr>
          <p:cNvPr id="19" name="Picture 18" descr="Shape, logo&#10;&#10;Description automatically generated with medium confidence">
            <a:extLst>
              <a:ext uri="{FF2B5EF4-FFF2-40B4-BE49-F238E27FC236}">
                <a16:creationId xmlns:a16="http://schemas.microsoft.com/office/drawing/2014/main" id="{E5EDE34E-0827-5254-40A5-CCA7DF563D1F}"/>
              </a:ext>
            </a:extLst>
          </p:cNvPr>
          <p:cNvPicPr>
            <a:picLocks noChangeAspect="1"/>
          </p:cNvPicPr>
          <p:nvPr/>
        </p:nvPicPr>
        <p:blipFill>
          <a:blip r:embed="rId4"/>
          <a:stretch>
            <a:fillRect/>
          </a:stretch>
        </p:blipFill>
        <p:spPr>
          <a:xfrm>
            <a:off x="3585592" y="1530485"/>
            <a:ext cx="2513320" cy="4451643"/>
          </a:xfrm>
          <a:prstGeom prst="rect">
            <a:avLst/>
          </a:prstGeom>
        </p:spPr>
      </p:pic>
      <p:pic>
        <p:nvPicPr>
          <p:cNvPr id="21" name="Picture 20" descr="A picture containing arrow&#10;&#10;Description automatically generated">
            <a:extLst>
              <a:ext uri="{FF2B5EF4-FFF2-40B4-BE49-F238E27FC236}">
                <a16:creationId xmlns:a16="http://schemas.microsoft.com/office/drawing/2014/main" id="{2B06D99F-CD24-E1BA-1B1A-7BE9D7668176}"/>
              </a:ext>
            </a:extLst>
          </p:cNvPr>
          <p:cNvPicPr>
            <a:picLocks noChangeAspect="1"/>
          </p:cNvPicPr>
          <p:nvPr/>
        </p:nvPicPr>
        <p:blipFill>
          <a:blip r:embed="rId5"/>
          <a:stretch>
            <a:fillRect/>
          </a:stretch>
        </p:blipFill>
        <p:spPr>
          <a:xfrm>
            <a:off x="6210813" y="1452664"/>
            <a:ext cx="2737769" cy="4849193"/>
          </a:xfrm>
          <a:prstGeom prst="rect">
            <a:avLst/>
          </a:prstGeom>
        </p:spPr>
      </p:pic>
      <p:sp>
        <p:nvSpPr>
          <p:cNvPr id="3" name="Otsikko 1">
            <a:extLst>
              <a:ext uri="{FF2B5EF4-FFF2-40B4-BE49-F238E27FC236}">
                <a16:creationId xmlns:a16="http://schemas.microsoft.com/office/drawing/2014/main" id="{DD94BA05-6FFF-EFB8-DB81-1D77E43C5785}"/>
              </a:ext>
            </a:extLst>
          </p:cNvPr>
          <p:cNvSpPr txBox="1">
            <a:spLocks/>
          </p:cNvSpPr>
          <p:nvPr/>
        </p:nvSpPr>
        <p:spPr>
          <a:xfrm>
            <a:off x="838200" y="376583"/>
            <a:ext cx="10515600" cy="499289"/>
          </a:xfrm>
          <a:prstGeom prst="rect">
            <a:avLst/>
          </a:prstGeom>
        </p:spPr>
        <p:txBody>
          <a:bodyPr vert="horz" lIns="91440" tIns="45720" rIns="91440" bIns="45720" rtlCol="0" anchor="ctr">
            <a:noAutofit/>
          </a:bodyPr>
          <a:lstStyle>
            <a:lvl1pPr algn="l" defTabSz="914400" rtl="0" eaLnBrk="1" latinLnBrk="0" hangingPunct="1">
              <a:lnSpc>
                <a:spcPts val="3450"/>
              </a:lnSpc>
              <a:spcBef>
                <a:spcPct val="0"/>
              </a:spcBef>
              <a:buNone/>
              <a:defRPr sz="2900" b="1" i="0" kern="1200">
                <a:solidFill>
                  <a:schemeClr val="tx1"/>
                </a:solidFill>
                <a:latin typeface="Lucida Sans" panose="020B0602030504020204" pitchFamily="34" charset="77"/>
                <a:ea typeface="+mj-ea"/>
                <a:cs typeface="+mj-cs"/>
              </a:defRPr>
            </a:lvl1pPr>
          </a:lstStyle>
          <a:p>
            <a:pPr algn="ctr"/>
            <a:r>
              <a:rPr lang="fi-FI" sz="4400" spc="-150">
                <a:solidFill>
                  <a:srgbClr val="000000"/>
                </a:solidFill>
                <a:latin typeface="Calibri" panose="020F0502020204030204" pitchFamily="34" charset="0"/>
                <a:cs typeface="Calibri" panose="020F0502020204030204" pitchFamily="34" charset="0"/>
              </a:rPr>
              <a:t>Mitä energia on?</a:t>
            </a:r>
          </a:p>
        </p:txBody>
      </p:sp>
      <p:sp>
        <p:nvSpPr>
          <p:cNvPr id="7" name="TextBox 6">
            <a:extLst>
              <a:ext uri="{FF2B5EF4-FFF2-40B4-BE49-F238E27FC236}">
                <a16:creationId xmlns:a16="http://schemas.microsoft.com/office/drawing/2014/main" id="{9BCEE271-861F-0D55-848A-EEA8BC14D465}"/>
              </a:ext>
            </a:extLst>
          </p:cNvPr>
          <p:cNvSpPr txBox="1"/>
          <p:nvPr/>
        </p:nvSpPr>
        <p:spPr>
          <a:xfrm>
            <a:off x="2127364" y="753699"/>
            <a:ext cx="7937271" cy="461665"/>
          </a:xfrm>
          <a:prstGeom prst="rect">
            <a:avLst/>
          </a:prstGeom>
          <a:noFill/>
        </p:spPr>
        <p:txBody>
          <a:bodyPr wrap="square">
            <a:spAutoFit/>
          </a:bodyPr>
          <a:lstStyle/>
          <a:p>
            <a:pPr algn="ctr"/>
            <a:r>
              <a:rPr lang="fi-FI" sz="2400">
                <a:solidFill>
                  <a:schemeClr val="bg1">
                    <a:lumMod val="50000"/>
                  </a:schemeClr>
                </a:solidFill>
                <a:latin typeface="Calibri" panose="020F0502020204030204" pitchFamily="34" charset="0"/>
                <a:cs typeface="Calibri" panose="020F0502020204030204" pitchFamily="34" charset="0"/>
              </a:rPr>
              <a:t>MISTÄ ENERGIAA SAADAAN?</a:t>
            </a:r>
            <a:endParaRPr lang="en-FI" sz="2400">
              <a:solidFill>
                <a:schemeClr val="bg1">
                  <a:lumMod val="50000"/>
                </a:schemeClr>
              </a:solidFill>
            </a:endParaRPr>
          </a:p>
        </p:txBody>
      </p:sp>
      <p:sp>
        <p:nvSpPr>
          <p:cNvPr id="2" name="Tekstiruutu 1">
            <a:extLst>
              <a:ext uri="{FF2B5EF4-FFF2-40B4-BE49-F238E27FC236}">
                <a16:creationId xmlns:a16="http://schemas.microsoft.com/office/drawing/2014/main" id="{4750DD85-0B2F-80AC-C919-91CF2A375E9C}"/>
              </a:ext>
            </a:extLst>
          </p:cNvPr>
          <p:cNvSpPr txBox="1"/>
          <p:nvPr/>
        </p:nvSpPr>
        <p:spPr>
          <a:xfrm>
            <a:off x="2594677" y="1185675"/>
            <a:ext cx="990915" cy="402546"/>
          </a:xfrm>
          <a:prstGeom prst="rect">
            <a:avLst/>
          </a:prstGeom>
          <a:noFill/>
        </p:spPr>
        <p:txBody>
          <a:bodyPr wrap="square" rtlCol="0">
            <a:spAutoFit/>
          </a:bodyPr>
          <a:lstStyle/>
          <a:p>
            <a:pPr algn="l">
              <a:lnSpc>
                <a:spcPct val="120000"/>
              </a:lnSpc>
            </a:pPr>
            <a:r>
              <a:rPr lang="fi-FI">
                <a:solidFill>
                  <a:srgbClr val="202124"/>
                </a:solidFill>
                <a:latin typeface="Calibri" panose="020F0502020204030204" pitchFamily="34" charset="0"/>
                <a:cs typeface="Calibri" panose="020F0502020204030204" pitchFamily="34" charset="0"/>
              </a:rPr>
              <a:t>aurinko</a:t>
            </a:r>
            <a:endParaRPr lang="en-FI">
              <a:solidFill>
                <a:srgbClr val="202124"/>
              </a:solidFill>
              <a:latin typeface="Calibri" panose="020F0502020204030204" pitchFamily="34" charset="0"/>
              <a:cs typeface="Calibri" panose="020F0502020204030204" pitchFamily="34" charset="0"/>
            </a:endParaRPr>
          </a:p>
        </p:txBody>
      </p:sp>
      <p:sp>
        <p:nvSpPr>
          <p:cNvPr id="11" name="Tekstiruutu 10">
            <a:extLst>
              <a:ext uri="{FF2B5EF4-FFF2-40B4-BE49-F238E27FC236}">
                <a16:creationId xmlns:a16="http://schemas.microsoft.com/office/drawing/2014/main" id="{672CEFAC-E8BA-10F8-44B0-71C9644471C4}"/>
              </a:ext>
            </a:extLst>
          </p:cNvPr>
          <p:cNvSpPr txBox="1"/>
          <p:nvPr/>
        </p:nvSpPr>
        <p:spPr>
          <a:xfrm>
            <a:off x="8138772" y="1142225"/>
            <a:ext cx="1268215" cy="402546"/>
          </a:xfrm>
          <a:prstGeom prst="rect">
            <a:avLst/>
          </a:prstGeom>
          <a:noFill/>
        </p:spPr>
        <p:txBody>
          <a:bodyPr wrap="square" rtlCol="0">
            <a:spAutoFit/>
          </a:bodyPr>
          <a:lstStyle/>
          <a:p>
            <a:pPr algn="l">
              <a:lnSpc>
                <a:spcPct val="120000"/>
              </a:lnSpc>
            </a:pPr>
            <a:r>
              <a:rPr lang="fi-FI">
                <a:solidFill>
                  <a:srgbClr val="202124"/>
                </a:solidFill>
                <a:latin typeface="Calibri" panose="020F0502020204030204" pitchFamily="34" charset="0"/>
                <a:cs typeface="Calibri" panose="020F0502020204030204" pitchFamily="34" charset="0"/>
              </a:rPr>
              <a:t>vesivoima</a:t>
            </a:r>
            <a:endParaRPr lang="en-FI">
              <a:solidFill>
                <a:srgbClr val="202124"/>
              </a:solidFill>
              <a:latin typeface="Calibri" panose="020F0502020204030204" pitchFamily="34" charset="0"/>
              <a:cs typeface="Calibri" panose="020F0502020204030204" pitchFamily="34" charset="0"/>
            </a:endParaRPr>
          </a:p>
        </p:txBody>
      </p:sp>
      <p:sp>
        <p:nvSpPr>
          <p:cNvPr id="15" name="Tekstiruutu 14">
            <a:extLst>
              <a:ext uri="{FF2B5EF4-FFF2-40B4-BE49-F238E27FC236}">
                <a16:creationId xmlns:a16="http://schemas.microsoft.com/office/drawing/2014/main" id="{8B3205B0-E500-53A7-5BAF-B4CDFB98224C}"/>
              </a:ext>
            </a:extLst>
          </p:cNvPr>
          <p:cNvSpPr txBox="1"/>
          <p:nvPr/>
        </p:nvSpPr>
        <p:spPr>
          <a:xfrm>
            <a:off x="1292251" y="2026528"/>
            <a:ext cx="1040157" cy="402546"/>
          </a:xfrm>
          <a:prstGeom prst="rect">
            <a:avLst/>
          </a:prstGeom>
          <a:noFill/>
        </p:spPr>
        <p:txBody>
          <a:bodyPr wrap="square" rtlCol="0">
            <a:spAutoFit/>
          </a:bodyPr>
          <a:lstStyle/>
          <a:p>
            <a:pPr algn="l">
              <a:lnSpc>
                <a:spcPct val="120000"/>
              </a:lnSpc>
            </a:pPr>
            <a:r>
              <a:rPr lang="fi-FI">
                <a:solidFill>
                  <a:srgbClr val="202124"/>
                </a:solidFill>
                <a:latin typeface="Calibri" panose="020F0502020204030204" pitchFamily="34" charset="0"/>
                <a:cs typeface="Calibri" panose="020F0502020204030204" pitchFamily="34" charset="0"/>
              </a:rPr>
              <a:t>maaperä</a:t>
            </a:r>
            <a:endParaRPr lang="en-FI">
              <a:solidFill>
                <a:srgbClr val="202124"/>
              </a:solidFill>
              <a:latin typeface="Calibri" panose="020F0502020204030204" pitchFamily="34" charset="0"/>
              <a:cs typeface="Calibri" panose="020F0502020204030204" pitchFamily="34" charset="0"/>
            </a:endParaRPr>
          </a:p>
        </p:txBody>
      </p:sp>
      <p:sp>
        <p:nvSpPr>
          <p:cNvPr id="16" name="Tekstiruutu 15">
            <a:extLst>
              <a:ext uri="{FF2B5EF4-FFF2-40B4-BE49-F238E27FC236}">
                <a16:creationId xmlns:a16="http://schemas.microsoft.com/office/drawing/2014/main" id="{1D65E199-B417-7213-A188-470BBDF214CB}"/>
              </a:ext>
            </a:extLst>
          </p:cNvPr>
          <p:cNvSpPr txBox="1"/>
          <p:nvPr/>
        </p:nvSpPr>
        <p:spPr>
          <a:xfrm>
            <a:off x="818914" y="2454321"/>
            <a:ext cx="887742" cy="402546"/>
          </a:xfrm>
          <a:prstGeom prst="rect">
            <a:avLst/>
          </a:prstGeom>
          <a:noFill/>
        </p:spPr>
        <p:txBody>
          <a:bodyPr wrap="square" rtlCol="0">
            <a:spAutoFit/>
          </a:bodyPr>
          <a:lstStyle/>
          <a:p>
            <a:pPr algn="l">
              <a:lnSpc>
                <a:spcPct val="120000"/>
              </a:lnSpc>
            </a:pPr>
            <a:r>
              <a:rPr lang="fi-FI">
                <a:solidFill>
                  <a:srgbClr val="202124"/>
                </a:solidFill>
                <a:latin typeface="Calibri" panose="020F0502020204030204" pitchFamily="34" charset="0"/>
                <a:cs typeface="Calibri" panose="020F0502020204030204" pitchFamily="34" charset="0"/>
              </a:rPr>
              <a:t>vesistö</a:t>
            </a:r>
            <a:endParaRPr lang="en-FI">
              <a:solidFill>
                <a:srgbClr val="202124"/>
              </a:solidFill>
              <a:latin typeface="Calibri" panose="020F0502020204030204" pitchFamily="34" charset="0"/>
              <a:cs typeface="Calibri" panose="020F0502020204030204" pitchFamily="34" charset="0"/>
            </a:endParaRPr>
          </a:p>
        </p:txBody>
      </p:sp>
      <p:sp>
        <p:nvSpPr>
          <p:cNvPr id="17" name="Tekstiruutu 16">
            <a:extLst>
              <a:ext uri="{FF2B5EF4-FFF2-40B4-BE49-F238E27FC236}">
                <a16:creationId xmlns:a16="http://schemas.microsoft.com/office/drawing/2014/main" id="{1689936D-DDF1-7F6F-EABF-5046B94BBF32}"/>
              </a:ext>
            </a:extLst>
          </p:cNvPr>
          <p:cNvSpPr txBox="1"/>
          <p:nvPr/>
        </p:nvSpPr>
        <p:spPr>
          <a:xfrm>
            <a:off x="849821" y="3007438"/>
            <a:ext cx="1117997" cy="402546"/>
          </a:xfrm>
          <a:prstGeom prst="rect">
            <a:avLst/>
          </a:prstGeom>
          <a:noFill/>
        </p:spPr>
        <p:txBody>
          <a:bodyPr wrap="square" rtlCol="0">
            <a:spAutoFit/>
          </a:bodyPr>
          <a:lstStyle/>
          <a:p>
            <a:pPr algn="l">
              <a:lnSpc>
                <a:spcPct val="120000"/>
              </a:lnSpc>
            </a:pPr>
            <a:r>
              <a:rPr lang="fi-FI">
                <a:solidFill>
                  <a:srgbClr val="202124"/>
                </a:solidFill>
                <a:latin typeface="Calibri" panose="020F0502020204030204" pitchFamily="34" charset="0"/>
                <a:cs typeface="Calibri" panose="020F0502020204030204" pitchFamily="34" charset="0"/>
              </a:rPr>
              <a:t>biomassa</a:t>
            </a:r>
            <a:endParaRPr lang="en-FI">
              <a:solidFill>
                <a:srgbClr val="202124"/>
              </a:solidFill>
              <a:latin typeface="Calibri" panose="020F0502020204030204" pitchFamily="34" charset="0"/>
              <a:cs typeface="Calibri" panose="020F0502020204030204" pitchFamily="34" charset="0"/>
            </a:endParaRPr>
          </a:p>
        </p:txBody>
      </p:sp>
      <p:sp>
        <p:nvSpPr>
          <p:cNvPr id="18" name="Tekstiruutu 17">
            <a:extLst>
              <a:ext uri="{FF2B5EF4-FFF2-40B4-BE49-F238E27FC236}">
                <a16:creationId xmlns:a16="http://schemas.microsoft.com/office/drawing/2014/main" id="{243FF9F5-B7F0-CF67-3AFC-D3C7AC9142FE}"/>
              </a:ext>
            </a:extLst>
          </p:cNvPr>
          <p:cNvSpPr txBox="1"/>
          <p:nvPr/>
        </p:nvSpPr>
        <p:spPr>
          <a:xfrm>
            <a:off x="859020" y="3806250"/>
            <a:ext cx="807529" cy="402546"/>
          </a:xfrm>
          <a:prstGeom prst="rect">
            <a:avLst/>
          </a:prstGeom>
          <a:noFill/>
        </p:spPr>
        <p:txBody>
          <a:bodyPr wrap="square" rtlCol="0">
            <a:spAutoFit/>
          </a:bodyPr>
          <a:lstStyle/>
          <a:p>
            <a:pPr algn="l">
              <a:lnSpc>
                <a:spcPct val="120000"/>
              </a:lnSpc>
            </a:pPr>
            <a:r>
              <a:rPr lang="fi-FI">
                <a:solidFill>
                  <a:srgbClr val="202124"/>
                </a:solidFill>
                <a:latin typeface="Calibri" panose="020F0502020204030204" pitchFamily="34" charset="0"/>
                <a:cs typeface="Calibri" panose="020F0502020204030204" pitchFamily="34" charset="0"/>
              </a:rPr>
              <a:t>CHP</a:t>
            </a:r>
            <a:endParaRPr lang="en-FI">
              <a:solidFill>
                <a:srgbClr val="202124"/>
              </a:solidFill>
              <a:latin typeface="Calibri" panose="020F0502020204030204" pitchFamily="34" charset="0"/>
              <a:cs typeface="Calibri" panose="020F0502020204030204" pitchFamily="34" charset="0"/>
            </a:endParaRPr>
          </a:p>
        </p:txBody>
      </p:sp>
      <p:sp>
        <p:nvSpPr>
          <p:cNvPr id="20" name="Tekstiruutu 19">
            <a:extLst>
              <a:ext uri="{FF2B5EF4-FFF2-40B4-BE49-F238E27FC236}">
                <a16:creationId xmlns:a16="http://schemas.microsoft.com/office/drawing/2014/main" id="{86F536C1-40C8-20B3-DCB9-75405E4B71B1}"/>
              </a:ext>
            </a:extLst>
          </p:cNvPr>
          <p:cNvSpPr txBox="1"/>
          <p:nvPr/>
        </p:nvSpPr>
        <p:spPr>
          <a:xfrm>
            <a:off x="1870369" y="1539444"/>
            <a:ext cx="686345" cy="402546"/>
          </a:xfrm>
          <a:prstGeom prst="rect">
            <a:avLst/>
          </a:prstGeom>
          <a:noFill/>
        </p:spPr>
        <p:txBody>
          <a:bodyPr wrap="square" rtlCol="0">
            <a:spAutoFit/>
          </a:bodyPr>
          <a:lstStyle/>
          <a:p>
            <a:pPr algn="l">
              <a:lnSpc>
                <a:spcPct val="120000"/>
              </a:lnSpc>
            </a:pPr>
            <a:r>
              <a:rPr lang="fi-FI">
                <a:solidFill>
                  <a:srgbClr val="202124"/>
                </a:solidFill>
                <a:latin typeface="Calibri" panose="020F0502020204030204" pitchFamily="34" charset="0"/>
                <a:cs typeface="Calibri" panose="020F0502020204030204" pitchFamily="34" charset="0"/>
              </a:rPr>
              <a:t>ilma</a:t>
            </a:r>
            <a:endParaRPr lang="en-FI">
              <a:solidFill>
                <a:srgbClr val="202124"/>
              </a:solidFill>
              <a:latin typeface="Calibri" panose="020F0502020204030204" pitchFamily="34" charset="0"/>
              <a:cs typeface="Calibri" panose="020F0502020204030204" pitchFamily="34" charset="0"/>
            </a:endParaRPr>
          </a:p>
        </p:txBody>
      </p:sp>
      <p:sp>
        <p:nvSpPr>
          <p:cNvPr id="22" name="Tekstiruutu 21">
            <a:extLst>
              <a:ext uri="{FF2B5EF4-FFF2-40B4-BE49-F238E27FC236}">
                <a16:creationId xmlns:a16="http://schemas.microsoft.com/office/drawing/2014/main" id="{3AC73103-F247-D012-1097-0E59BD92B5F5}"/>
              </a:ext>
            </a:extLst>
          </p:cNvPr>
          <p:cNvSpPr txBox="1"/>
          <p:nvPr/>
        </p:nvSpPr>
        <p:spPr>
          <a:xfrm>
            <a:off x="9307061" y="1496786"/>
            <a:ext cx="1546405" cy="402546"/>
          </a:xfrm>
          <a:prstGeom prst="rect">
            <a:avLst/>
          </a:prstGeom>
          <a:noFill/>
        </p:spPr>
        <p:txBody>
          <a:bodyPr wrap="square" lIns="91440" tIns="45720" rIns="91440" bIns="45720" rtlCol="0" anchor="t">
            <a:spAutoFit/>
          </a:bodyPr>
          <a:lstStyle/>
          <a:p>
            <a:pPr algn="l">
              <a:lnSpc>
                <a:spcPct val="120000"/>
              </a:lnSpc>
            </a:pPr>
            <a:r>
              <a:rPr lang="fi-FI">
                <a:solidFill>
                  <a:srgbClr val="202124"/>
                </a:solidFill>
                <a:latin typeface="Calibri"/>
                <a:cs typeface="Calibri"/>
              </a:rPr>
              <a:t>aurinkovoima</a:t>
            </a:r>
            <a:endParaRPr lang="en-FI">
              <a:solidFill>
                <a:srgbClr val="202124"/>
              </a:solidFill>
              <a:latin typeface="Calibri" panose="020F0502020204030204" pitchFamily="34" charset="0"/>
              <a:cs typeface="Calibri" panose="020F0502020204030204" pitchFamily="34" charset="0"/>
            </a:endParaRPr>
          </a:p>
        </p:txBody>
      </p:sp>
      <p:sp>
        <p:nvSpPr>
          <p:cNvPr id="23" name="Tekstiruutu 22">
            <a:extLst>
              <a:ext uri="{FF2B5EF4-FFF2-40B4-BE49-F238E27FC236}">
                <a16:creationId xmlns:a16="http://schemas.microsoft.com/office/drawing/2014/main" id="{1DF90786-654E-D9CA-B3BC-8DDFD612C90E}"/>
              </a:ext>
            </a:extLst>
          </p:cNvPr>
          <p:cNvSpPr txBox="1"/>
          <p:nvPr/>
        </p:nvSpPr>
        <p:spPr>
          <a:xfrm>
            <a:off x="10035382" y="1983978"/>
            <a:ext cx="1268215" cy="402546"/>
          </a:xfrm>
          <a:prstGeom prst="rect">
            <a:avLst/>
          </a:prstGeom>
          <a:noFill/>
        </p:spPr>
        <p:txBody>
          <a:bodyPr wrap="square" lIns="91440" tIns="45720" rIns="91440" bIns="45720" rtlCol="0" anchor="t">
            <a:spAutoFit/>
          </a:bodyPr>
          <a:lstStyle/>
          <a:p>
            <a:pPr algn="l">
              <a:lnSpc>
                <a:spcPct val="120000"/>
              </a:lnSpc>
            </a:pPr>
            <a:r>
              <a:rPr lang="fi-FI">
                <a:solidFill>
                  <a:srgbClr val="202124"/>
                </a:solidFill>
                <a:latin typeface="Calibri"/>
                <a:cs typeface="Calibri"/>
              </a:rPr>
              <a:t>tuulivoima</a:t>
            </a:r>
            <a:endParaRPr lang="en-FI">
              <a:solidFill>
                <a:srgbClr val="202124"/>
              </a:solidFill>
              <a:latin typeface="Calibri" panose="020F0502020204030204" pitchFamily="34" charset="0"/>
              <a:cs typeface="Calibri" panose="020F0502020204030204" pitchFamily="34" charset="0"/>
            </a:endParaRPr>
          </a:p>
        </p:txBody>
      </p:sp>
      <p:sp>
        <p:nvSpPr>
          <p:cNvPr id="24" name="Tekstiruutu 23">
            <a:extLst>
              <a:ext uri="{FF2B5EF4-FFF2-40B4-BE49-F238E27FC236}">
                <a16:creationId xmlns:a16="http://schemas.microsoft.com/office/drawing/2014/main" id="{3939C90E-B4AF-53D2-2D11-EDCB1593BDC2}"/>
              </a:ext>
            </a:extLst>
          </p:cNvPr>
          <p:cNvSpPr txBox="1"/>
          <p:nvPr/>
        </p:nvSpPr>
        <p:spPr>
          <a:xfrm>
            <a:off x="10020973" y="2471170"/>
            <a:ext cx="1268215" cy="402546"/>
          </a:xfrm>
          <a:prstGeom prst="rect">
            <a:avLst/>
          </a:prstGeom>
          <a:noFill/>
        </p:spPr>
        <p:txBody>
          <a:bodyPr wrap="square" rtlCol="0">
            <a:spAutoFit/>
          </a:bodyPr>
          <a:lstStyle/>
          <a:p>
            <a:pPr algn="l">
              <a:lnSpc>
                <a:spcPct val="120000"/>
              </a:lnSpc>
            </a:pPr>
            <a:r>
              <a:rPr lang="fi-FI">
                <a:solidFill>
                  <a:srgbClr val="202124"/>
                </a:solidFill>
                <a:latin typeface="Calibri" panose="020F0502020204030204" pitchFamily="34" charset="0"/>
                <a:cs typeface="Calibri" panose="020F0502020204030204" pitchFamily="34" charset="0"/>
              </a:rPr>
              <a:t>aaltovoima</a:t>
            </a:r>
            <a:endParaRPr lang="en-FI">
              <a:solidFill>
                <a:srgbClr val="202124"/>
              </a:solidFill>
              <a:latin typeface="Calibri" panose="020F0502020204030204" pitchFamily="34" charset="0"/>
              <a:cs typeface="Calibri" panose="020F0502020204030204" pitchFamily="34" charset="0"/>
            </a:endParaRPr>
          </a:p>
        </p:txBody>
      </p:sp>
      <p:sp>
        <p:nvSpPr>
          <p:cNvPr id="25" name="Tekstiruutu 24">
            <a:extLst>
              <a:ext uri="{FF2B5EF4-FFF2-40B4-BE49-F238E27FC236}">
                <a16:creationId xmlns:a16="http://schemas.microsoft.com/office/drawing/2014/main" id="{65ADE88F-118C-21D8-0C04-F0F0E685358F}"/>
              </a:ext>
            </a:extLst>
          </p:cNvPr>
          <p:cNvSpPr txBox="1"/>
          <p:nvPr/>
        </p:nvSpPr>
        <p:spPr>
          <a:xfrm>
            <a:off x="10282697" y="3036776"/>
            <a:ext cx="1268215" cy="402546"/>
          </a:xfrm>
          <a:prstGeom prst="rect">
            <a:avLst/>
          </a:prstGeom>
          <a:noFill/>
        </p:spPr>
        <p:txBody>
          <a:bodyPr wrap="square" rtlCol="0">
            <a:spAutoFit/>
          </a:bodyPr>
          <a:lstStyle/>
          <a:p>
            <a:pPr algn="l">
              <a:lnSpc>
                <a:spcPct val="120000"/>
              </a:lnSpc>
            </a:pPr>
            <a:r>
              <a:rPr lang="fi-FI">
                <a:solidFill>
                  <a:srgbClr val="202124"/>
                </a:solidFill>
                <a:latin typeface="Calibri" panose="020F0502020204030204" pitchFamily="34" charset="0"/>
                <a:cs typeface="Calibri" panose="020F0502020204030204" pitchFamily="34" charset="0"/>
              </a:rPr>
              <a:t>ydinvoima</a:t>
            </a:r>
            <a:endParaRPr lang="en-FI">
              <a:solidFill>
                <a:srgbClr val="202124"/>
              </a:solidFill>
              <a:latin typeface="Calibri" panose="020F0502020204030204" pitchFamily="34" charset="0"/>
              <a:cs typeface="Calibri" panose="020F0502020204030204" pitchFamily="34" charset="0"/>
            </a:endParaRPr>
          </a:p>
        </p:txBody>
      </p:sp>
      <p:sp>
        <p:nvSpPr>
          <p:cNvPr id="26" name="Tekstiruutu 25">
            <a:extLst>
              <a:ext uri="{FF2B5EF4-FFF2-40B4-BE49-F238E27FC236}">
                <a16:creationId xmlns:a16="http://schemas.microsoft.com/office/drawing/2014/main" id="{EE22D297-1B13-6043-7B9B-893833DF5512}"/>
              </a:ext>
            </a:extLst>
          </p:cNvPr>
          <p:cNvSpPr txBox="1"/>
          <p:nvPr/>
        </p:nvSpPr>
        <p:spPr>
          <a:xfrm>
            <a:off x="10453809" y="3725241"/>
            <a:ext cx="1268215" cy="402546"/>
          </a:xfrm>
          <a:prstGeom prst="rect">
            <a:avLst/>
          </a:prstGeom>
          <a:noFill/>
        </p:spPr>
        <p:txBody>
          <a:bodyPr wrap="square" rtlCol="0">
            <a:spAutoFit/>
          </a:bodyPr>
          <a:lstStyle/>
          <a:p>
            <a:pPr algn="l">
              <a:lnSpc>
                <a:spcPct val="120000"/>
              </a:lnSpc>
            </a:pPr>
            <a:r>
              <a:rPr lang="fi-FI">
                <a:solidFill>
                  <a:srgbClr val="202124"/>
                </a:solidFill>
                <a:latin typeface="Calibri" panose="020F0502020204030204" pitchFamily="34" charset="0"/>
                <a:cs typeface="Calibri" panose="020F0502020204030204" pitchFamily="34" charset="0"/>
              </a:rPr>
              <a:t>CHP</a:t>
            </a:r>
            <a:endParaRPr lang="en-FI">
              <a:solidFill>
                <a:srgbClr val="202124"/>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3662716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äivämäärän paikkamerkki 3">
            <a:extLst>
              <a:ext uri="{FF2B5EF4-FFF2-40B4-BE49-F238E27FC236}">
                <a16:creationId xmlns:a16="http://schemas.microsoft.com/office/drawing/2014/main" id="{5B82B2AC-2E01-5D5A-6E23-B3CC4FD5B96E}"/>
              </a:ext>
            </a:extLst>
          </p:cNvPr>
          <p:cNvSpPr>
            <a:spLocks noGrp="1"/>
          </p:cNvSpPr>
          <p:nvPr>
            <p:ph type="dt" sz="half" idx="2"/>
          </p:nvPr>
        </p:nvSpPr>
        <p:spPr/>
        <p:txBody>
          <a:bodyPr/>
          <a:lstStyle/>
          <a:p>
            <a:fld id="{AAE9391E-F3D6-46DC-BB1F-6583AB1E1581}" type="datetime1">
              <a:rPr lang="fi-FI" smtClean="0"/>
              <a:t>11.1.2023</a:t>
            </a:fld>
            <a:endParaRPr lang="en-FI"/>
          </a:p>
        </p:txBody>
      </p:sp>
      <p:sp>
        <p:nvSpPr>
          <p:cNvPr id="5" name="Alatunnisteen paikkamerkki 4">
            <a:extLst>
              <a:ext uri="{FF2B5EF4-FFF2-40B4-BE49-F238E27FC236}">
                <a16:creationId xmlns:a16="http://schemas.microsoft.com/office/drawing/2014/main" id="{3726B3BB-F069-6164-873D-CAFEF5BD9E4B}"/>
              </a:ext>
            </a:extLst>
          </p:cNvPr>
          <p:cNvSpPr>
            <a:spLocks noGrp="1"/>
          </p:cNvSpPr>
          <p:nvPr>
            <p:ph type="ftr" sz="quarter" idx="3"/>
          </p:nvPr>
        </p:nvSpPr>
        <p:spPr/>
        <p:txBody>
          <a:bodyPr/>
          <a:lstStyle/>
          <a:p>
            <a:r>
              <a:rPr lang="fi-FI"/>
              <a:t>Onko energiaa? Energiansäästö auttaa kaikkia</a:t>
            </a:r>
            <a:endParaRPr lang="en-FI"/>
          </a:p>
        </p:txBody>
      </p:sp>
      <p:sp>
        <p:nvSpPr>
          <p:cNvPr id="6" name="Dian numeron paikkamerkki 5">
            <a:extLst>
              <a:ext uri="{FF2B5EF4-FFF2-40B4-BE49-F238E27FC236}">
                <a16:creationId xmlns:a16="http://schemas.microsoft.com/office/drawing/2014/main" id="{AA37ADBE-D05A-CB55-3E62-8C2682B69C18}"/>
              </a:ext>
            </a:extLst>
          </p:cNvPr>
          <p:cNvSpPr>
            <a:spLocks noGrp="1"/>
          </p:cNvSpPr>
          <p:nvPr>
            <p:ph type="sldNum" sz="quarter" idx="4"/>
          </p:nvPr>
        </p:nvSpPr>
        <p:spPr/>
        <p:txBody>
          <a:bodyPr/>
          <a:lstStyle/>
          <a:p>
            <a:fld id="{BFF9DCD0-3869-094B-9C9B-6235A2A96309}" type="slidenum">
              <a:rPr lang="en-FI" smtClean="0"/>
              <a:pPr/>
              <a:t>7</a:t>
            </a:fld>
            <a:endParaRPr lang="en-FI"/>
          </a:p>
        </p:txBody>
      </p:sp>
      <p:sp>
        <p:nvSpPr>
          <p:cNvPr id="7" name="TextBox 6">
            <a:extLst>
              <a:ext uri="{FF2B5EF4-FFF2-40B4-BE49-F238E27FC236}">
                <a16:creationId xmlns:a16="http://schemas.microsoft.com/office/drawing/2014/main" id="{6EFDC051-446D-9934-BD98-580EDF13BF8D}"/>
              </a:ext>
            </a:extLst>
          </p:cNvPr>
          <p:cNvSpPr txBox="1"/>
          <p:nvPr/>
        </p:nvSpPr>
        <p:spPr>
          <a:xfrm>
            <a:off x="-648754" y="1361392"/>
            <a:ext cx="4293141" cy="1906676"/>
          </a:xfrm>
          <a:prstGeom prst="rect">
            <a:avLst/>
          </a:prstGeom>
          <a:noFill/>
        </p:spPr>
        <p:txBody>
          <a:bodyPr wrap="square" rtlCol="0">
            <a:spAutoFit/>
          </a:bodyPr>
          <a:lstStyle/>
          <a:p>
            <a:pPr algn="r">
              <a:lnSpc>
                <a:spcPct val="120000"/>
              </a:lnSpc>
            </a:pPr>
            <a:r>
              <a:rPr lang="fi-FI" sz="2800" b="1">
                <a:solidFill>
                  <a:schemeClr val="accent6">
                    <a:lumMod val="50000"/>
                  </a:schemeClr>
                </a:solidFill>
                <a:latin typeface="Calibri" panose="020F0502020204030204" pitchFamily="34" charset="0"/>
                <a:cs typeface="Calibri" panose="020F0502020204030204" pitchFamily="34" charset="0"/>
              </a:rPr>
              <a:t>Uusiutumaton</a:t>
            </a:r>
          </a:p>
          <a:p>
            <a:pPr algn="r">
              <a:lnSpc>
                <a:spcPct val="120000"/>
              </a:lnSpc>
            </a:pPr>
            <a:r>
              <a:rPr lang="fi-FI" sz="2400">
                <a:solidFill>
                  <a:srgbClr val="000000"/>
                </a:solidFill>
                <a:latin typeface="Calibri" panose="020F0502020204030204" pitchFamily="34" charset="0"/>
                <a:cs typeface="Calibri" panose="020F0502020204030204" pitchFamily="34" charset="0"/>
              </a:rPr>
              <a:t>hiili, öljy,</a:t>
            </a:r>
          </a:p>
          <a:p>
            <a:pPr algn="r">
              <a:lnSpc>
                <a:spcPct val="120000"/>
              </a:lnSpc>
            </a:pPr>
            <a:r>
              <a:rPr lang="fi-FI" sz="2400">
                <a:solidFill>
                  <a:srgbClr val="000000"/>
                </a:solidFill>
                <a:latin typeface="Calibri" panose="020F0502020204030204" pitchFamily="34" charset="0"/>
                <a:cs typeface="Calibri" panose="020F0502020204030204" pitchFamily="34" charset="0"/>
              </a:rPr>
              <a:t>maakaasu, ydinvoima,</a:t>
            </a:r>
          </a:p>
          <a:p>
            <a:pPr algn="r">
              <a:lnSpc>
                <a:spcPct val="120000"/>
              </a:lnSpc>
            </a:pPr>
            <a:r>
              <a:rPr lang="fi-FI" sz="2400">
                <a:solidFill>
                  <a:srgbClr val="000000"/>
                </a:solidFill>
                <a:latin typeface="Calibri" panose="020F0502020204030204" pitchFamily="34" charset="0"/>
                <a:cs typeface="Calibri" panose="020F0502020204030204" pitchFamily="34" charset="0"/>
              </a:rPr>
              <a:t>turve, jäte</a:t>
            </a:r>
            <a:endParaRPr lang="en-FI" sz="2400">
              <a:solidFill>
                <a:srgbClr val="000000"/>
              </a:solidFill>
              <a:latin typeface="Lucida Sans" panose="020B0602030504020204" pitchFamily="34" charset="77"/>
            </a:endParaRPr>
          </a:p>
        </p:txBody>
      </p:sp>
      <p:sp>
        <p:nvSpPr>
          <p:cNvPr id="8" name="TextBox 7">
            <a:extLst>
              <a:ext uri="{FF2B5EF4-FFF2-40B4-BE49-F238E27FC236}">
                <a16:creationId xmlns:a16="http://schemas.microsoft.com/office/drawing/2014/main" id="{5720F165-A63C-9AEC-6BDF-78D749C5328B}"/>
              </a:ext>
            </a:extLst>
          </p:cNvPr>
          <p:cNvSpPr txBox="1"/>
          <p:nvPr/>
        </p:nvSpPr>
        <p:spPr>
          <a:xfrm>
            <a:off x="4438037" y="1372807"/>
            <a:ext cx="4293141" cy="1906676"/>
          </a:xfrm>
          <a:prstGeom prst="rect">
            <a:avLst/>
          </a:prstGeom>
          <a:noFill/>
        </p:spPr>
        <p:txBody>
          <a:bodyPr wrap="square" rtlCol="0">
            <a:spAutoFit/>
          </a:bodyPr>
          <a:lstStyle/>
          <a:p>
            <a:pPr>
              <a:lnSpc>
                <a:spcPct val="120000"/>
              </a:lnSpc>
            </a:pPr>
            <a:r>
              <a:rPr lang="fi-FI" sz="2800" b="1" dirty="0">
                <a:solidFill>
                  <a:schemeClr val="accent4">
                    <a:lumMod val="50000"/>
                  </a:schemeClr>
                </a:solidFill>
                <a:latin typeface="Calibri" panose="020F0502020204030204" pitchFamily="34" charset="0"/>
                <a:cs typeface="Calibri" panose="020F0502020204030204" pitchFamily="34" charset="0"/>
              </a:rPr>
              <a:t>Uusiutuva</a:t>
            </a:r>
          </a:p>
          <a:p>
            <a:pPr>
              <a:lnSpc>
                <a:spcPct val="120000"/>
              </a:lnSpc>
            </a:pPr>
            <a:r>
              <a:rPr lang="fi-FI" sz="2400" dirty="0">
                <a:solidFill>
                  <a:srgbClr val="000000"/>
                </a:solidFill>
                <a:latin typeface="Calibri" panose="020F0502020204030204" pitchFamily="34" charset="0"/>
                <a:cs typeface="Calibri" panose="020F0502020204030204" pitchFamily="34" charset="0"/>
              </a:rPr>
              <a:t>vesi, aurinko, tuuli, </a:t>
            </a:r>
          </a:p>
          <a:p>
            <a:pPr>
              <a:lnSpc>
                <a:spcPct val="120000"/>
              </a:lnSpc>
            </a:pPr>
            <a:r>
              <a:rPr lang="fi-FI" sz="2400" dirty="0">
                <a:solidFill>
                  <a:srgbClr val="000000"/>
                </a:solidFill>
                <a:latin typeface="Calibri" panose="020F0502020204030204" pitchFamily="34" charset="0"/>
                <a:cs typeface="Calibri" panose="020F0502020204030204" pitchFamily="34" charset="0"/>
              </a:rPr>
              <a:t>aaltovoima, jäte, biokaasu,</a:t>
            </a:r>
          </a:p>
          <a:p>
            <a:pPr>
              <a:lnSpc>
                <a:spcPct val="120000"/>
              </a:lnSpc>
            </a:pPr>
            <a:r>
              <a:rPr lang="fi-FI" sz="2400" dirty="0">
                <a:solidFill>
                  <a:srgbClr val="000000"/>
                </a:solidFill>
                <a:latin typeface="Calibri" panose="020F0502020204030204" pitchFamily="34" charset="0"/>
                <a:cs typeface="Calibri" panose="020F0502020204030204" pitchFamily="34" charset="0"/>
              </a:rPr>
              <a:t>puuperäiset polttoaineet</a:t>
            </a:r>
            <a:endParaRPr lang="en-FI" sz="2400" dirty="0">
              <a:latin typeface="Lucida Sans" panose="020B0602030504020204" pitchFamily="34" charset="77"/>
            </a:endParaRPr>
          </a:p>
        </p:txBody>
      </p:sp>
      <p:sp>
        <p:nvSpPr>
          <p:cNvPr id="9" name="TextBox 8">
            <a:extLst>
              <a:ext uri="{FF2B5EF4-FFF2-40B4-BE49-F238E27FC236}">
                <a16:creationId xmlns:a16="http://schemas.microsoft.com/office/drawing/2014/main" id="{9B64A7B3-4EF8-9C36-8568-FE8235E8BD92}"/>
              </a:ext>
            </a:extLst>
          </p:cNvPr>
          <p:cNvSpPr txBox="1"/>
          <p:nvPr/>
        </p:nvSpPr>
        <p:spPr>
          <a:xfrm>
            <a:off x="227962" y="3979606"/>
            <a:ext cx="3579780" cy="1993110"/>
          </a:xfrm>
          <a:prstGeom prst="rect">
            <a:avLst/>
          </a:prstGeom>
          <a:noFill/>
        </p:spPr>
        <p:txBody>
          <a:bodyPr wrap="square" rtlCol="0">
            <a:spAutoFit/>
          </a:bodyPr>
          <a:lstStyle/>
          <a:p>
            <a:pPr algn="r">
              <a:lnSpc>
                <a:spcPct val="120000"/>
              </a:lnSpc>
            </a:pPr>
            <a:r>
              <a:rPr lang="fi-FI" sz="2400" b="1">
                <a:solidFill>
                  <a:schemeClr val="accent6">
                    <a:lumMod val="50000"/>
                  </a:schemeClr>
                </a:solidFill>
                <a:latin typeface="Calibri" panose="020F0502020204030204" pitchFamily="34" charset="0"/>
                <a:cs typeface="Calibri" panose="020F0502020204030204" pitchFamily="34" charset="0"/>
              </a:rPr>
              <a:t>Fossiilinen energia</a:t>
            </a:r>
          </a:p>
          <a:p>
            <a:pPr algn="r">
              <a:lnSpc>
                <a:spcPct val="120000"/>
              </a:lnSpc>
            </a:pPr>
            <a:r>
              <a:rPr lang="fi-FI" sz="1600" b="0" i="0">
                <a:solidFill>
                  <a:srgbClr val="202124"/>
                </a:solidFill>
                <a:effectLst/>
                <a:latin typeface="Calibri" panose="020F0502020204030204" pitchFamily="34" charset="0"/>
                <a:cs typeface="Calibri" panose="020F0502020204030204" pitchFamily="34" charset="0"/>
              </a:rPr>
              <a:t>on muodostunut biomassasta sekä eliöistä ja varastoitunut maaperään </a:t>
            </a:r>
            <a:r>
              <a:rPr lang="fi-FI" sz="1600">
                <a:solidFill>
                  <a:srgbClr val="202124"/>
                </a:solidFill>
                <a:latin typeface="Calibri" panose="020F0502020204030204" pitchFamily="34" charset="0"/>
                <a:cs typeface="Calibri" panose="020F0502020204030204" pitchFamily="34" charset="0"/>
              </a:rPr>
              <a:t>miljoonia vuosia sitten</a:t>
            </a:r>
            <a:r>
              <a:rPr lang="fi-FI" sz="1600" b="0" i="0">
                <a:solidFill>
                  <a:srgbClr val="202124"/>
                </a:solidFill>
                <a:effectLst/>
                <a:latin typeface="Calibri" panose="020F0502020204030204" pitchFamily="34" charset="0"/>
                <a:cs typeface="Calibri" panose="020F0502020204030204" pitchFamily="34" charset="0"/>
              </a:rPr>
              <a:t>.</a:t>
            </a:r>
          </a:p>
          <a:p>
            <a:pPr algn="r">
              <a:lnSpc>
                <a:spcPct val="120000"/>
              </a:lnSpc>
            </a:pPr>
            <a:r>
              <a:rPr lang="fi-FI" sz="1600" b="0" i="0">
                <a:solidFill>
                  <a:srgbClr val="202124"/>
                </a:solidFill>
                <a:effectLst/>
                <a:latin typeface="Calibri" panose="020F0502020204030204" pitchFamily="34" charset="0"/>
                <a:cs typeface="Calibri" panose="020F0502020204030204" pitchFamily="34" charset="0"/>
              </a:rPr>
              <a:t>Kaikki fossiiliset polttoaineet ovat uusiutumattomia luonnonvaroja.</a:t>
            </a:r>
            <a:endParaRPr lang="en-FI" sz="1600">
              <a:latin typeface="Calibri" panose="020F0502020204030204" pitchFamily="34" charset="0"/>
              <a:cs typeface="Calibri" panose="020F0502020204030204" pitchFamily="34" charset="0"/>
            </a:endParaRPr>
          </a:p>
        </p:txBody>
      </p:sp>
      <p:sp>
        <p:nvSpPr>
          <p:cNvPr id="10" name="TextBox 9">
            <a:extLst>
              <a:ext uri="{FF2B5EF4-FFF2-40B4-BE49-F238E27FC236}">
                <a16:creationId xmlns:a16="http://schemas.microsoft.com/office/drawing/2014/main" id="{16F5C0BB-49BE-59AC-E0D7-E28E5FB75825}"/>
              </a:ext>
            </a:extLst>
          </p:cNvPr>
          <p:cNvSpPr txBox="1"/>
          <p:nvPr/>
        </p:nvSpPr>
        <p:spPr>
          <a:xfrm>
            <a:off x="4438036" y="3991211"/>
            <a:ext cx="4293141" cy="1854418"/>
          </a:xfrm>
          <a:prstGeom prst="rect">
            <a:avLst/>
          </a:prstGeom>
          <a:noFill/>
        </p:spPr>
        <p:txBody>
          <a:bodyPr wrap="square" rtlCol="0">
            <a:spAutoFit/>
          </a:bodyPr>
          <a:lstStyle/>
          <a:p>
            <a:pPr>
              <a:lnSpc>
                <a:spcPct val="120000"/>
              </a:lnSpc>
            </a:pPr>
            <a:r>
              <a:rPr lang="fi-FI" sz="2400" b="1" dirty="0">
                <a:solidFill>
                  <a:schemeClr val="accent4">
                    <a:lumMod val="50000"/>
                  </a:schemeClr>
                </a:solidFill>
                <a:latin typeface="Calibri" panose="020F0502020204030204" pitchFamily="34" charset="0"/>
                <a:cs typeface="Calibri" panose="020F0502020204030204" pitchFamily="34" charset="0"/>
              </a:rPr>
              <a:t>Fossiilivapaa energia</a:t>
            </a:r>
          </a:p>
          <a:p>
            <a:r>
              <a:rPr lang="fi-FI" sz="1600" i="0" dirty="0">
                <a:solidFill>
                  <a:srgbClr val="202124"/>
                </a:solidFill>
                <a:effectLst/>
                <a:latin typeface="Calibri" panose="020F0502020204030204" pitchFamily="34" charset="0"/>
                <a:cs typeface="Calibri" panose="020F0502020204030204" pitchFamily="34" charset="0"/>
              </a:rPr>
              <a:t>on luotu käyttämättä </a:t>
            </a:r>
            <a:br>
              <a:rPr lang="fi-FI" sz="1600" i="0" dirty="0">
                <a:solidFill>
                  <a:srgbClr val="202124"/>
                </a:solidFill>
                <a:effectLst/>
                <a:latin typeface="Calibri" panose="020F0502020204030204" pitchFamily="34" charset="0"/>
                <a:cs typeface="Calibri" panose="020F0502020204030204" pitchFamily="34" charset="0"/>
              </a:rPr>
            </a:br>
            <a:r>
              <a:rPr lang="fi-FI" sz="1600" i="0" dirty="0">
                <a:solidFill>
                  <a:srgbClr val="202124"/>
                </a:solidFill>
                <a:effectLst/>
                <a:latin typeface="Calibri" panose="020F0502020204030204" pitchFamily="34" charset="0"/>
                <a:cs typeface="Calibri" panose="020F0502020204030204" pitchFamily="34" charset="0"/>
              </a:rPr>
              <a:t>fossiilisia polttoaineita. </a:t>
            </a:r>
          </a:p>
          <a:p>
            <a:r>
              <a:rPr lang="fi-FI" sz="1600" i="0" dirty="0">
                <a:solidFill>
                  <a:srgbClr val="202124"/>
                </a:solidFill>
                <a:effectLst/>
                <a:latin typeface="Calibri" panose="020F0502020204030204" pitchFamily="34" charset="0"/>
                <a:cs typeface="Calibri" panose="020F0502020204030204" pitchFamily="34" charset="0"/>
              </a:rPr>
              <a:t>Fossiilivapaisiin polttoaineisiin sisältyvät uusiutuvat luonnonvarat sekä ydinvoima.</a:t>
            </a:r>
            <a:endParaRPr lang="en-FI" sz="1600" dirty="0">
              <a:latin typeface="Calibri" panose="020F0502020204030204" pitchFamily="34" charset="0"/>
              <a:cs typeface="Calibri" panose="020F0502020204030204" pitchFamily="34" charset="0"/>
            </a:endParaRPr>
          </a:p>
          <a:p>
            <a:pPr algn="l">
              <a:lnSpc>
                <a:spcPct val="120000"/>
              </a:lnSpc>
            </a:pPr>
            <a:endParaRPr lang="en-FI" sz="2000" dirty="0">
              <a:latin typeface="Lucida Sans" panose="020B0602030504020204" pitchFamily="34" charset="77"/>
            </a:endParaRPr>
          </a:p>
        </p:txBody>
      </p:sp>
      <p:pic>
        <p:nvPicPr>
          <p:cNvPr id="12" name="Picture 11" descr="A picture containing toy&#10;&#10;Description automatically generated">
            <a:extLst>
              <a:ext uri="{FF2B5EF4-FFF2-40B4-BE49-F238E27FC236}">
                <a16:creationId xmlns:a16="http://schemas.microsoft.com/office/drawing/2014/main" id="{B88832DE-4C16-2017-A7E2-63CFDE84339B}"/>
              </a:ext>
            </a:extLst>
          </p:cNvPr>
          <p:cNvPicPr>
            <a:picLocks noChangeAspect="1"/>
          </p:cNvPicPr>
          <p:nvPr/>
        </p:nvPicPr>
        <p:blipFill>
          <a:blip r:embed="rId3"/>
          <a:stretch>
            <a:fillRect/>
          </a:stretch>
        </p:blipFill>
        <p:spPr>
          <a:xfrm>
            <a:off x="8179343" y="590551"/>
            <a:ext cx="3915606" cy="5474152"/>
          </a:xfrm>
          <a:prstGeom prst="rect">
            <a:avLst/>
          </a:prstGeom>
        </p:spPr>
      </p:pic>
      <p:sp>
        <p:nvSpPr>
          <p:cNvPr id="11" name="Otsikko 1">
            <a:extLst>
              <a:ext uri="{FF2B5EF4-FFF2-40B4-BE49-F238E27FC236}">
                <a16:creationId xmlns:a16="http://schemas.microsoft.com/office/drawing/2014/main" id="{B598B695-E910-0F51-AAAF-96C7CF44C186}"/>
              </a:ext>
            </a:extLst>
          </p:cNvPr>
          <p:cNvSpPr txBox="1">
            <a:spLocks/>
          </p:cNvSpPr>
          <p:nvPr/>
        </p:nvSpPr>
        <p:spPr>
          <a:xfrm>
            <a:off x="838200" y="365125"/>
            <a:ext cx="10515600" cy="499289"/>
          </a:xfrm>
          <a:prstGeom prst="rect">
            <a:avLst/>
          </a:prstGeom>
        </p:spPr>
        <p:txBody>
          <a:bodyPr vert="horz" lIns="91440" tIns="45720" rIns="91440" bIns="45720" rtlCol="0" anchor="ctr">
            <a:noAutofit/>
          </a:bodyPr>
          <a:lstStyle>
            <a:lvl1pPr algn="l" defTabSz="914400" rtl="0" eaLnBrk="1" latinLnBrk="0" hangingPunct="1">
              <a:lnSpc>
                <a:spcPts val="3450"/>
              </a:lnSpc>
              <a:spcBef>
                <a:spcPct val="0"/>
              </a:spcBef>
              <a:buNone/>
              <a:defRPr sz="2900" b="1" i="0" kern="1200">
                <a:solidFill>
                  <a:schemeClr val="tx1"/>
                </a:solidFill>
                <a:latin typeface="Lucida Sans" panose="020B0602030504020204" pitchFamily="34" charset="77"/>
                <a:ea typeface="+mj-ea"/>
                <a:cs typeface="+mj-cs"/>
              </a:defRPr>
            </a:lvl1pPr>
          </a:lstStyle>
          <a:p>
            <a:pPr algn="ctr"/>
            <a:r>
              <a:rPr lang="fi-FI" sz="4400" spc="-150">
                <a:solidFill>
                  <a:srgbClr val="000000"/>
                </a:solidFill>
                <a:latin typeface="Calibri" panose="020F0502020204030204" pitchFamily="34" charset="0"/>
                <a:cs typeface="Calibri" panose="020F0502020204030204" pitchFamily="34" charset="0"/>
              </a:rPr>
              <a:t>Uusiutuva ja uusiutumaton energia</a:t>
            </a:r>
          </a:p>
        </p:txBody>
      </p:sp>
      <p:sp>
        <p:nvSpPr>
          <p:cNvPr id="13" name="TextBox 12">
            <a:extLst>
              <a:ext uri="{FF2B5EF4-FFF2-40B4-BE49-F238E27FC236}">
                <a16:creationId xmlns:a16="http://schemas.microsoft.com/office/drawing/2014/main" id="{C49F61F4-8DA8-3F60-6819-2366725C02D7}"/>
              </a:ext>
            </a:extLst>
          </p:cNvPr>
          <p:cNvSpPr txBox="1"/>
          <p:nvPr/>
        </p:nvSpPr>
        <p:spPr>
          <a:xfrm>
            <a:off x="2127364" y="753699"/>
            <a:ext cx="7937271" cy="461665"/>
          </a:xfrm>
          <a:prstGeom prst="rect">
            <a:avLst/>
          </a:prstGeom>
          <a:noFill/>
        </p:spPr>
        <p:txBody>
          <a:bodyPr wrap="square">
            <a:spAutoFit/>
          </a:bodyPr>
          <a:lstStyle/>
          <a:p>
            <a:pPr algn="ctr"/>
            <a:r>
              <a:rPr lang="fi-FI" sz="2400">
                <a:solidFill>
                  <a:schemeClr val="bg1">
                    <a:lumMod val="50000"/>
                  </a:schemeClr>
                </a:solidFill>
                <a:latin typeface="Calibri" panose="020F0502020204030204" pitchFamily="34" charset="0"/>
                <a:cs typeface="Calibri" panose="020F0502020204030204" pitchFamily="34" charset="0"/>
              </a:rPr>
              <a:t>MISTÄ ENERGIAA SAADAAN?</a:t>
            </a:r>
            <a:endParaRPr lang="en-FI" sz="2400">
              <a:solidFill>
                <a:schemeClr val="bg1">
                  <a:lumMod val="50000"/>
                </a:schemeClr>
              </a:solidFill>
            </a:endParaRPr>
          </a:p>
        </p:txBody>
      </p:sp>
    </p:spTree>
    <p:extLst>
      <p:ext uri="{BB962C8B-B14F-4D97-AF65-F5344CB8AC3E}">
        <p14:creationId xmlns:p14="http://schemas.microsoft.com/office/powerpoint/2010/main" val="29933171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ppt_x"/>
                                          </p:val>
                                        </p:tav>
                                        <p:tav tm="100000">
                                          <p:val>
                                            <p:strVal val="#ppt_x"/>
                                          </p:val>
                                        </p:tav>
                                      </p:tavLst>
                                    </p:anim>
                                    <p:anim calcmode="lin" valueType="num">
                                      <p:cBhvr additive="base">
                                        <p:cTn id="8" dur="500" fill="hold"/>
                                        <p:tgtEl>
                                          <p:spTgt spid="9"/>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10"/>
                                        </p:tgtEl>
                                        <p:attrNameLst>
                                          <p:attrName>style.visibility</p:attrName>
                                        </p:attrNameLst>
                                      </p:cBhvr>
                                      <p:to>
                                        <p:strVal val="visible"/>
                                      </p:to>
                                    </p:set>
                                    <p:anim calcmode="lin" valueType="num">
                                      <p:cBhvr additive="base">
                                        <p:cTn id="11" dur="500" fill="hold"/>
                                        <p:tgtEl>
                                          <p:spTgt spid="10"/>
                                        </p:tgtEl>
                                        <p:attrNameLst>
                                          <p:attrName>ppt_x</p:attrName>
                                        </p:attrNameLst>
                                      </p:cBhvr>
                                      <p:tavLst>
                                        <p:tav tm="0">
                                          <p:val>
                                            <p:strVal val="#ppt_x"/>
                                          </p:val>
                                        </p:tav>
                                        <p:tav tm="100000">
                                          <p:val>
                                            <p:strVal val="#ppt_x"/>
                                          </p:val>
                                        </p:tav>
                                      </p:tavLst>
                                    </p:anim>
                                    <p:anim calcmode="lin" valueType="num">
                                      <p:cBhvr additive="base">
                                        <p:cTn id="12"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Lst>
  </p:timing>
</p:sld>
</file>

<file path=ppt/slides/slide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0" name="TextBox 19">
            <a:extLst>
              <a:ext uri="{FF2B5EF4-FFF2-40B4-BE49-F238E27FC236}">
                <a16:creationId xmlns:a16="http://schemas.microsoft.com/office/drawing/2014/main" id="{9B7304E9-B6B9-4D0A-98AA-5567C19F582F}"/>
              </a:ext>
            </a:extLst>
          </p:cNvPr>
          <p:cNvSpPr txBox="1"/>
          <p:nvPr/>
        </p:nvSpPr>
        <p:spPr bwMode="auto">
          <a:xfrm>
            <a:off x="1298236" y="2736614"/>
            <a:ext cx="1667386" cy="461665"/>
          </a:xfrm>
          <a:prstGeom prst="rect">
            <a:avLst/>
          </a:prstGeom>
          <a:noFill/>
          <a:ln w="9525">
            <a:noFill/>
            <a:miter lim="800000"/>
            <a:headEnd/>
            <a:tailEnd/>
          </a:ln>
          <a:effectLst/>
        </p:spPr>
        <p:txBody>
          <a:bodyPr wrap="square">
            <a:spAutoFit/>
          </a:bodyPr>
          <a:lstStyle/>
          <a:p>
            <a:r>
              <a:rPr lang="fi-FI" sz="2400" b="1" dirty="0">
                <a:solidFill>
                  <a:srgbClr val="231D41"/>
                </a:solidFill>
                <a:latin typeface="Calibri" panose="020F0502020204030204" pitchFamily="34" charset="0"/>
                <a:cs typeface="Calibri" panose="020F0502020204030204" pitchFamily="34" charset="0"/>
              </a:rPr>
              <a:t>Lämmitys</a:t>
            </a:r>
          </a:p>
        </p:txBody>
      </p:sp>
      <p:sp>
        <p:nvSpPr>
          <p:cNvPr id="13" name="TextBox 12">
            <a:extLst>
              <a:ext uri="{FF2B5EF4-FFF2-40B4-BE49-F238E27FC236}">
                <a16:creationId xmlns:a16="http://schemas.microsoft.com/office/drawing/2014/main" id="{BE0090C6-D476-4587-A174-4F6C88423F6C}"/>
              </a:ext>
            </a:extLst>
          </p:cNvPr>
          <p:cNvSpPr txBox="1"/>
          <p:nvPr/>
        </p:nvSpPr>
        <p:spPr bwMode="auto">
          <a:xfrm>
            <a:off x="2462059" y="3955844"/>
            <a:ext cx="65" cy="1507756"/>
          </a:xfrm>
          <a:prstGeom prst="rect">
            <a:avLst/>
          </a:prstGeom>
          <a:noFill/>
          <a:ln w="9525">
            <a:noFill/>
            <a:miter lim="800000"/>
            <a:headEnd/>
            <a:tailEnd/>
          </a:ln>
          <a:effectLst/>
        </p:spPr>
        <p:txBody>
          <a:bodyPr vert="horz" wrap="none" lIns="0" tIns="0" rIns="0" bIns="0" numCol="1" rtlCol="0" anchor="t" anchorCtr="0" compatLnSpc="1">
            <a:prstTxWarp prst="textNoShape">
              <a:avLst/>
            </a:prstTxWarp>
            <a:spAutoFit/>
          </a:bodyPr>
          <a:lstStyle/>
          <a:p>
            <a:pPr defTabSz="457109" eaLnBrk="0" fontAlgn="base" hangingPunct="0">
              <a:spcBef>
                <a:spcPct val="0"/>
              </a:spcBef>
            </a:pPr>
            <a:endParaRPr lang="fi-FI" sz="9798" b="1">
              <a:latin typeface="Verdana"/>
              <a:ea typeface="Verdana" pitchFamily="34" charset="0"/>
              <a:cs typeface="Verdana" pitchFamily="34" charset="0"/>
            </a:endParaRPr>
          </a:p>
        </p:txBody>
      </p:sp>
      <p:sp>
        <p:nvSpPr>
          <p:cNvPr id="14" name="TextBox 13">
            <a:extLst>
              <a:ext uri="{FF2B5EF4-FFF2-40B4-BE49-F238E27FC236}">
                <a16:creationId xmlns:a16="http://schemas.microsoft.com/office/drawing/2014/main" id="{EA6D2EC9-4458-4DEA-BE73-DFE14C595DF3}"/>
              </a:ext>
            </a:extLst>
          </p:cNvPr>
          <p:cNvSpPr txBox="1"/>
          <p:nvPr/>
        </p:nvSpPr>
        <p:spPr bwMode="auto">
          <a:xfrm>
            <a:off x="4050807" y="2783772"/>
            <a:ext cx="1657826" cy="369332"/>
          </a:xfrm>
          <a:prstGeom prst="rect">
            <a:avLst/>
          </a:prstGeom>
          <a:noFill/>
          <a:ln w="9525">
            <a:noFill/>
            <a:miter lim="800000"/>
            <a:headEnd/>
            <a:tailEnd/>
          </a:ln>
          <a:effectLst/>
        </p:spPr>
        <p:txBody>
          <a:bodyPr vert="horz" wrap="none" lIns="0" tIns="0" rIns="0" bIns="0" numCol="1" rtlCol="0" anchor="t" anchorCtr="0" compatLnSpc="1">
            <a:prstTxWarp prst="textNoShape">
              <a:avLst/>
            </a:prstTxWarp>
            <a:spAutoFit/>
          </a:bodyPr>
          <a:lstStyle/>
          <a:p>
            <a:pPr defTabSz="457109" eaLnBrk="0" fontAlgn="base" hangingPunct="0">
              <a:spcBef>
                <a:spcPct val="0"/>
              </a:spcBef>
            </a:pPr>
            <a:r>
              <a:rPr lang="fi-FI" sz="2400" b="1" dirty="0">
                <a:solidFill>
                  <a:srgbClr val="231D41"/>
                </a:solidFill>
                <a:latin typeface="Calibri" panose="020F0502020204030204" pitchFamily="34" charset="0"/>
                <a:cs typeface="Calibri" panose="020F0502020204030204" pitchFamily="34" charset="0"/>
              </a:rPr>
              <a:t>Lämmin vesi </a:t>
            </a:r>
          </a:p>
        </p:txBody>
      </p:sp>
      <p:sp>
        <p:nvSpPr>
          <p:cNvPr id="11" name="TextBox 10">
            <a:extLst>
              <a:ext uri="{FF2B5EF4-FFF2-40B4-BE49-F238E27FC236}">
                <a16:creationId xmlns:a16="http://schemas.microsoft.com/office/drawing/2014/main" id="{4C96A465-6595-4806-81EA-9E0E11EDD3C0}"/>
              </a:ext>
            </a:extLst>
          </p:cNvPr>
          <p:cNvSpPr txBox="1"/>
          <p:nvPr/>
        </p:nvSpPr>
        <p:spPr bwMode="auto">
          <a:xfrm>
            <a:off x="6322849" y="2736966"/>
            <a:ext cx="2290252" cy="369332"/>
          </a:xfrm>
          <a:prstGeom prst="rect">
            <a:avLst/>
          </a:prstGeom>
          <a:noFill/>
          <a:ln w="9525">
            <a:noFill/>
            <a:miter lim="800000"/>
            <a:headEnd/>
            <a:tailEnd/>
          </a:ln>
          <a:effectLst/>
        </p:spPr>
        <p:txBody>
          <a:bodyPr vert="horz" wrap="square" lIns="0" tIns="0" rIns="0" bIns="0" numCol="1" rtlCol="0" anchor="t" anchorCtr="0" compatLnSpc="1">
            <a:prstTxWarp prst="textNoShape">
              <a:avLst/>
            </a:prstTxWarp>
            <a:spAutoFit/>
          </a:bodyPr>
          <a:lstStyle/>
          <a:p>
            <a:pPr defTabSz="457109" eaLnBrk="0" fontAlgn="base" hangingPunct="0">
              <a:spcBef>
                <a:spcPct val="0"/>
              </a:spcBef>
            </a:pPr>
            <a:r>
              <a:rPr lang="fi-FI" sz="2400" b="1" dirty="0">
                <a:solidFill>
                  <a:srgbClr val="231D41"/>
                </a:solidFill>
                <a:latin typeface="Calibri" panose="020F0502020204030204" pitchFamily="34" charset="0"/>
                <a:ea typeface="Verdana" pitchFamily="34" charset="0"/>
                <a:cs typeface="Calibri" panose="020F0502020204030204" pitchFamily="34" charset="0"/>
              </a:rPr>
              <a:t>Kotitalouslaitteet</a:t>
            </a:r>
          </a:p>
        </p:txBody>
      </p:sp>
      <p:sp>
        <p:nvSpPr>
          <p:cNvPr id="18" name="TextBox 17">
            <a:extLst>
              <a:ext uri="{FF2B5EF4-FFF2-40B4-BE49-F238E27FC236}">
                <a16:creationId xmlns:a16="http://schemas.microsoft.com/office/drawing/2014/main" id="{5C08EB79-6A4C-4F5E-A2AC-35B70BB401D9}"/>
              </a:ext>
            </a:extLst>
          </p:cNvPr>
          <p:cNvSpPr txBox="1"/>
          <p:nvPr/>
        </p:nvSpPr>
        <p:spPr bwMode="auto">
          <a:xfrm>
            <a:off x="1689188" y="5187141"/>
            <a:ext cx="3419508" cy="369332"/>
          </a:xfrm>
          <a:prstGeom prst="rect">
            <a:avLst/>
          </a:prstGeom>
          <a:noFill/>
          <a:ln w="9525">
            <a:noFill/>
            <a:miter lim="800000"/>
            <a:headEnd/>
            <a:tailEnd/>
          </a:ln>
          <a:effectLst/>
        </p:spPr>
        <p:txBody>
          <a:bodyPr vert="horz" wrap="square" lIns="0" tIns="0" rIns="0" bIns="0" numCol="1" rtlCol="0" anchor="t" anchorCtr="0" compatLnSpc="1">
            <a:prstTxWarp prst="textNoShape">
              <a:avLst/>
            </a:prstTxWarp>
            <a:spAutoFit/>
          </a:bodyPr>
          <a:lstStyle/>
          <a:p>
            <a:pPr defTabSz="457109" eaLnBrk="0" fontAlgn="base" hangingPunct="0">
              <a:spcBef>
                <a:spcPct val="0"/>
              </a:spcBef>
            </a:pPr>
            <a:r>
              <a:rPr lang="fi-FI" sz="2400" b="1" dirty="0">
                <a:solidFill>
                  <a:srgbClr val="231D41"/>
                </a:solidFill>
                <a:latin typeface="Calibri" panose="020F0502020204030204" pitchFamily="34" charset="0"/>
                <a:ea typeface="Verdana" pitchFamily="34" charset="0"/>
                <a:cs typeface="Calibri" panose="020F0502020204030204" pitchFamily="34" charset="0"/>
              </a:rPr>
              <a:t>Muut sähkölaitteet</a:t>
            </a:r>
          </a:p>
        </p:txBody>
      </p:sp>
      <p:sp>
        <p:nvSpPr>
          <p:cNvPr id="22" name="TextBox 21">
            <a:extLst>
              <a:ext uri="{FF2B5EF4-FFF2-40B4-BE49-F238E27FC236}">
                <a16:creationId xmlns:a16="http://schemas.microsoft.com/office/drawing/2014/main" id="{BE7BEB93-C2C6-4DC5-A52A-680EDE828D14}"/>
              </a:ext>
            </a:extLst>
          </p:cNvPr>
          <p:cNvSpPr txBox="1"/>
          <p:nvPr/>
        </p:nvSpPr>
        <p:spPr bwMode="auto">
          <a:xfrm>
            <a:off x="8024826" y="5179671"/>
            <a:ext cx="3345670" cy="369332"/>
          </a:xfrm>
          <a:prstGeom prst="rect">
            <a:avLst/>
          </a:prstGeom>
          <a:noFill/>
          <a:ln w="9525">
            <a:noFill/>
            <a:miter lim="800000"/>
            <a:headEnd/>
            <a:tailEnd/>
          </a:ln>
          <a:effectLst/>
        </p:spPr>
        <p:txBody>
          <a:bodyPr vert="horz" wrap="square" lIns="0" tIns="0" rIns="0" bIns="0" numCol="1" rtlCol="0" anchor="t" anchorCtr="0" compatLnSpc="1">
            <a:prstTxWarp prst="textNoShape">
              <a:avLst/>
            </a:prstTxWarp>
            <a:spAutoFit/>
          </a:bodyPr>
          <a:lstStyle/>
          <a:p>
            <a:pPr defTabSz="457109" eaLnBrk="0" fontAlgn="base" hangingPunct="0">
              <a:spcBef>
                <a:spcPct val="0"/>
              </a:spcBef>
            </a:pPr>
            <a:r>
              <a:rPr lang="fi-FI" sz="2400" b="1" dirty="0">
                <a:solidFill>
                  <a:srgbClr val="231D41"/>
                </a:solidFill>
                <a:latin typeface="Calibri" panose="020F0502020204030204" pitchFamily="34" charset="0"/>
                <a:ea typeface="Verdana" pitchFamily="34" charset="0"/>
                <a:cs typeface="Calibri" panose="020F0502020204030204" pitchFamily="34" charset="0"/>
              </a:rPr>
              <a:t>Saunan lämmitys</a:t>
            </a:r>
          </a:p>
        </p:txBody>
      </p:sp>
      <p:sp>
        <p:nvSpPr>
          <p:cNvPr id="23" name="TextBox 22">
            <a:extLst>
              <a:ext uri="{FF2B5EF4-FFF2-40B4-BE49-F238E27FC236}">
                <a16:creationId xmlns:a16="http://schemas.microsoft.com/office/drawing/2014/main" id="{FDA0982C-723B-4B48-B697-D5F9CFEC51B5}"/>
              </a:ext>
            </a:extLst>
          </p:cNvPr>
          <p:cNvSpPr txBox="1"/>
          <p:nvPr/>
        </p:nvSpPr>
        <p:spPr bwMode="auto">
          <a:xfrm>
            <a:off x="9388120" y="2736614"/>
            <a:ext cx="2803880" cy="369332"/>
          </a:xfrm>
          <a:prstGeom prst="rect">
            <a:avLst/>
          </a:prstGeom>
          <a:noFill/>
          <a:ln w="9525">
            <a:noFill/>
            <a:miter lim="800000"/>
            <a:headEnd/>
            <a:tailEnd/>
          </a:ln>
          <a:effectLst/>
        </p:spPr>
        <p:txBody>
          <a:bodyPr vert="horz" wrap="square" lIns="0" tIns="0" rIns="0" bIns="0" numCol="1" rtlCol="0" anchor="t" anchorCtr="0" compatLnSpc="1">
            <a:prstTxWarp prst="textNoShape">
              <a:avLst/>
            </a:prstTxWarp>
            <a:spAutoFit/>
          </a:bodyPr>
          <a:lstStyle/>
          <a:p>
            <a:pPr defTabSz="457109" eaLnBrk="0" fontAlgn="base" hangingPunct="0">
              <a:spcBef>
                <a:spcPct val="0"/>
              </a:spcBef>
            </a:pPr>
            <a:r>
              <a:rPr lang="fi-FI" sz="2400" b="1" dirty="0">
                <a:solidFill>
                  <a:srgbClr val="231D41"/>
                </a:solidFill>
                <a:latin typeface="Calibri" panose="020F0502020204030204" pitchFamily="34" charset="0"/>
                <a:ea typeface="Verdana" pitchFamily="34" charset="0"/>
                <a:cs typeface="Calibri" panose="020F0502020204030204" pitchFamily="34" charset="0"/>
              </a:rPr>
              <a:t>Ruoan valmistus</a:t>
            </a:r>
          </a:p>
        </p:txBody>
      </p:sp>
      <p:sp>
        <p:nvSpPr>
          <p:cNvPr id="30" name="TextBox 29">
            <a:extLst>
              <a:ext uri="{FF2B5EF4-FFF2-40B4-BE49-F238E27FC236}">
                <a16:creationId xmlns:a16="http://schemas.microsoft.com/office/drawing/2014/main" id="{C815E7FF-A626-428F-9029-7FB3CC87CAC3}"/>
              </a:ext>
            </a:extLst>
          </p:cNvPr>
          <p:cNvSpPr txBox="1"/>
          <p:nvPr/>
        </p:nvSpPr>
        <p:spPr bwMode="auto">
          <a:xfrm>
            <a:off x="5393764" y="5187141"/>
            <a:ext cx="2060926" cy="369332"/>
          </a:xfrm>
          <a:prstGeom prst="rect">
            <a:avLst/>
          </a:prstGeom>
          <a:noFill/>
          <a:ln w="9525">
            <a:noFill/>
            <a:miter lim="800000"/>
            <a:headEnd/>
            <a:tailEnd/>
          </a:ln>
          <a:effectLst/>
        </p:spPr>
        <p:txBody>
          <a:bodyPr vert="horz" wrap="square" lIns="0" tIns="0" rIns="0" bIns="0" numCol="1" rtlCol="0" anchor="t" anchorCtr="0" compatLnSpc="1">
            <a:prstTxWarp prst="textNoShape">
              <a:avLst/>
            </a:prstTxWarp>
            <a:spAutoFit/>
          </a:bodyPr>
          <a:lstStyle/>
          <a:p>
            <a:pPr defTabSz="457109" eaLnBrk="0" fontAlgn="base" hangingPunct="0">
              <a:spcBef>
                <a:spcPct val="0"/>
              </a:spcBef>
            </a:pPr>
            <a:r>
              <a:rPr lang="fi-FI" sz="2400" b="1" dirty="0">
                <a:solidFill>
                  <a:srgbClr val="231D41"/>
                </a:solidFill>
                <a:latin typeface="Calibri" panose="020F0502020204030204" pitchFamily="34" charset="0"/>
                <a:ea typeface="Verdana" pitchFamily="34" charset="0"/>
                <a:cs typeface="Calibri" panose="020F0502020204030204" pitchFamily="34" charset="0"/>
              </a:rPr>
              <a:t>Valaistus</a:t>
            </a:r>
          </a:p>
        </p:txBody>
      </p:sp>
      <p:sp>
        <p:nvSpPr>
          <p:cNvPr id="28" name="TextBox 27">
            <a:extLst>
              <a:ext uri="{FF2B5EF4-FFF2-40B4-BE49-F238E27FC236}">
                <a16:creationId xmlns:a16="http://schemas.microsoft.com/office/drawing/2014/main" id="{E6042E6C-74FE-4193-AB99-14A3B93472D8}"/>
              </a:ext>
            </a:extLst>
          </p:cNvPr>
          <p:cNvSpPr txBox="1"/>
          <p:nvPr/>
        </p:nvSpPr>
        <p:spPr bwMode="auto">
          <a:xfrm>
            <a:off x="1105691" y="6141110"/>
            <a:ext cx="4832412" cy="338554"/>
          </a:xfrm>
          <a:prstGeom prst="rect">
            <a:avLst/>
          </a:prstGeom>
          <a:noFill/>
          <a:ln w="9525">
            <a:noFill/>
            <a:miter lim="800000"/>
            <a:headEnd/>
            <a:tailEnd/>
          </a:ln>
          <a:effectLst/>
        </p:spPr>
        <p:txBody>
          <a:bodyPr wrap="square">
            <a:spAutoFit/>
          </a:bodyPr>
          <a:lstStyle/>
          <a:p>
            <a:r>
              <a:rPr lang="fi-FI" sz="1000" dirty="0"/>
              <a:t>Tilastokeskus, asumisen energiankulutus 2020, </a:t>
            </a:r>
            <a:r>
              <a:rPr lang="fi-FI" sz="600" dirty="0"/>
              <a:t>https://pxweb2.stat.fi/PxWeb/pxweb/fi/StatFin/StatFin__asen/statfin_asen_pxt_11zs.px/table/tableViewLayout1/</a:t>
            </a:r>
            <a:endParaRPr lang="fi-FI" sz="1000" dirty="0"/>
          </a:p>
        </p:txBody>
      </p:sp>
      <p:pic>
        <p:nvPicPr>
          <p:cNvPr id="4" name="Picture 3" descr="A close-up of a grill&#10;&#10;Description automatically generated with low confidence">
            <a:extLst>
              <a:ext uri="{FF2B5EF4-FFF2-40B4-BE49-F238E27FC236}">
                <a16:creationId xmlns:a16="http://schemas.microsoft.com/office/drawing/2014/main" id="{09AFCDA5-FA8D-CBCD-39BD-0A521FC76A30}"/>
              </a:ext>
            </a:extLst>
          </p:cNvPr>
          <p:cNvPicPr>
            <a:picLocks noChangeAspect="1"/>
          </p:cNvPicPr>
          <p:nvPr/>
        </p:nvPicPr>
        <p:blipFill>
          <a:blip r:embed="rId3"/>
          <a:stretch>
            <a:fillRect/>
          </a:stretch>
        </p:blipFill>
        <p:spPr>
          <a:xfrm>
            <a:off x="922118" y="1256992"/>
            <a:ext cx="2070972" cy="1548000"/>
          </a:xfrm>
          <a:prstGeom prst="rect">
            <a:avLst/>
          </a:prstGeom>
        </p:spPr>
      </p:pic>
      <p:pic>
        <p:nvPicPr>
          <p:cNvPr id="7" name="Picture 6" descr="A picture containing text&#10;&#10;Description automatically generated">
            <a:extLst>
              <a:ext uri="{FF2B5EF4-FFF2-40B4-BE49-F238E27FC236}">
                <a16:creationId xmlns:a16="http://schemas.microsoft.com/office/drawing/2014/main" id="{E64D7C69-9916-CD50-C323-C70928CDD6EC}"/>
              </a:ext>
            </a:extLst>
          </p:cNvPr>
          <p:cNvPicPr>
            <a:picLocks noChangeAspect="1"/>
          </p:cNvPicPr>
          <p:nvPr/>
        </p:nvPicPr>
        <p:blipFill>
          <a:blip r:embed="rId4"/>
          <a:stretch>
            <a:fillRect/>
          </a:stretch>
        </p:blipFill>
        <p:spPr>
          <a:xfrm>
            <a:off x="3896199" y="1218231"/>
            <a:ext cx="1520650" cy="1548000"/>
          </a:xfrm>
          <a:prstGeom prst="rect">
            <a:avLst/>
          </a:prstGeom>
        </p:spPr>
      </p:pic>
      <p:pic>
        <p:nvPicPr>
          <p:cNvPr id="9" name="Picture 8" descr="A picture containing insect&#10;&#10;Description automatically generated">
            <a:extLst>
              <a:ext uri="{FF2B5EF4-FFF2-40B4-BE49-F238E27FC236}">
                <a16:creationId xmlns:a16="http://schemas.microsoft.com/office/drawing/2014/main" id="{27BE98AC-FCD9-4EA0-630B-307BC0CAF4A6}"/>
              </a:ext>
            </a:extLst>
          </p:cNvPr>
          <p:cNvPicPr>
            <a:picLocks noChangeAspect="1"/>
          </p:cNvPicPr>
          <p:nvPr/>
        </p:nvPicPr>
        <p:blipFill>
          <a:blip r:embed="rId5"/>
          <a:stretch>
            <a:fillRect/>
          </a:stretch>
        </p:blipFill>
        <p:spPr>
          <a:xfrm>
            <a:off x="6842240" y="1112276"/>
            <a:ext cx="1487503" cy="1548000"/>
          </a:xfrm>
          <a:prstGeom prst="rect">
            <a:avLst/>
          </a:prstGeom>
        </p:spPr>
      </p:pic>
      <p:pic>
        <p:nvPicPr>
          <p:cNvPr id="12" name="Picture 11" descr="A picture containing text&#10;&#10;Description automatically generated">
            <a:extLst>
              <a:ext uri="{FF2B5EF4-FFF2-40B4-BE49-F238E27FC236}">
                <a16:creationId xmlns:a16="http://schemas.microsoft.com/office/drawing/2014/main" id="{C18C6440-4C4D-F945-A114-99DBEA0E6254}"/>
              </a:ext>
            </a:extLst>
          </p:cNvPr>
          <p:cNvPicPr>
            <a:picLocks noChangeAspect="1"/>
          </p:cNvPicPr>
          <p:nvPr/>
        </p:nvPicPr>
        <p:blipFill>
          <a:blip r:embed="rId6"/>
          <a:stretch>
            <a:fillRect/>
          </a:stretch>
        </p:blipFill>
        <p:spPr>
          <a:xfrm>
            <a:off x="9388120" y="1256992"/>
            <a:ext cx="2375354" cy="1322769"/>
          </a:xfrm>
          <a:prstGeom prst="rect">
            <a:avLst/>
          </a:prstGeom>
        </p:spPr>
      </p:pic>
      <p:pic>
        <p:nvPicPr>
          <p:cNvPr id="16" name="Picture 15" descr="A drop of water falling into a glass of water&#10;&#10;Description automatically generated with low confidence">
            <a:extLst>
              <a:ext uri="{FF2B5EF4-FFF2-40B4-BE49-F238E27FC236}">
                <a16:creationId xmlns:a16="http://schemas.microsoft.com/office/drawing/2014/main" id="{8E2AD50A-FB9D-F9B1-1834-CCF934018D87}"/>
              </a:ext>
            </a:extLst>
          </p:cNvPr>
          <p:cNvPicPr>
            <a:picLocks noChangeAspect="1"/>
          </p:cNvPicPr>
          <p:nvPr/>
        </p:nvPicPr>
        <p:blipFill>
          <a:blip r:embed="rId7"/>
          <a:stretch>
            <a:fillRect/>
          </a:stretch>
        </p:blipFill>
        <p:spPr>
          <a:xfrm>
            <a:off x="4879720" y="3626693"/>
            <a:ext cx="2176339" cy="1548000"/>
          </a:xfrm>
          <a:prstGeom prst="rect">
            <a:avLst/>
          </a:prstGeom>
        </p:spPr>
      </p:pic>
      <p:pic>
        <p:nvPicPr>
          <p:cNvPr id="19" name="Picture 18" descr="A picture containing text&#10;&#10;Description automatically generated">
            <a:extLst>
              <a:ext uri="{FF2B5EF4-FFF2-40B4-BE49-F238E27FC236}">
                <a16:creationId xmlns:a16="http://schemas.microsoft.com/office/drawing/2014/main" id="{38501AC0-2E3E-2FAD-E6BC-50937834B31E}"/>
              </a:ext>
            </a:extLst>
          </p:cNvPr>
          <p:cNvPicPr>
            <a:picLocks noChangeAspect="1"/>
          </p:cNvPicPr>
          <p:nvPr/>
        </p:nvPicPr>
        <p:blipFill>
          <a:blip r:embed="rId8"/>
          <a:stretch>
            <a:fillRect/>
          </a:stretch>
        </p:blipFill>
        <p:spPr>
          <a:xfrm>
            <a:off x="2235977" y="3748598"/>
            <a:ext cx="1442795" cy="1548000"/>
          </a:xfrm>
          <a:prstGeom prst="rect">
            <a:avLst/>
          </a:prstGeom>
        </p:spPr>
      </p:pic>
      <p:pic>
        <p:nvPicPr>
          <p:cNvPr id="24" name="Picture 23">
            <a:extLst>
              <a:ext uri="{FF2B5EF4-FFF2-40B4-BE49-F238E27FC236}">
                <a16:creationId xmlns:a16="http://schemas.microsoft.com/office/drawing/2014/main" id="{D9F00CF2-9BD7-DE44-BAD5-F93BF02BE331}"/>
              </a:ext>
            </a:extLst>
          </p:cNvPr>
          <p:cNvPicPr>
            <a:picLocks noChangeAspect="1"/>
          </p:cNvPicPr>
          <p:nvPr/>
        </p:nvPicPr>
        <p:blipFill>
          <a:blip r:embed="rId9"/>
          <a:stretch>
            <a:fillRect/>
          </a:stretch>
        </p:blipFill>
        <p:spPr>
          <a:xfrm>
            <a:off x="8151907" y="3456675"/>
            <a:ext cx="1686471" cy="1924618"/>
          </a:xfrm>
          <a:prstGeom prst="rect">
            <a:avLst/>
          </a:prstGeom>
        </p:spPr>
      </p:pic>
      <p:sp>
        <p:nvSpPr>
          <p:cNvPr id="3" name="Otsikko 1">
            <a:extLst>
              <a:ext uri="{FF2B5EF4-FFF2-40B4-BE49-F238E27FC236}">
                <a16:creationId xmlns:a16="http://schemas.microsoft.com/office/drawing/2014/main" id="{479BDE74-5123-0153-AD6B-B7CD89333ED6}"/>
              </a:ext>
            </a:extLst>
          </p:cNvPr>
          <p:cNvSpPr txBox="1">
            <a:spLocks/>
          </p:cNvSpPr>
          <p:nvPr/>
        </p:nvSpPr>
        <p:spPr>
          <a:xfrm>
            <a:off x="838200" y="365125"/>
            <a:ext cx="10515600" cy="499289"/>
          </a:xfrm>
          <a:prstGeom prst="rect">
            <a:avLst/>
          </a:prstGeom>
        </p:spPr>
        <p:txBody>
          <a:bodyPr vert="horz" lIns="91440" tIns="45720" rIns="91440" bIns="45720" rtlCol="0" anchor="ctr">
            <a:noAutofit/>
          </a:bodyPr>
          <a:lstStyle>
            <a:lvl1pPr algn="l" defTabSz="914400" rtl="0" eaLnBrk="1" latinLnBrk="0" hangingPunct="1">
              <a:lnSpc>
                <a:spcPts val="3450"/>
              </a:lnSpc>
              <a:spcBef>
                <a:spcPct val="0"/>
              </a:spcBef>
              <a:buNone/>
              <a:defRPr sz="2900" b="1" i="0" kern="1200">
                <a:solidFill>
                  <a:schemeClr val="tx1"/>
                </a:solidFill>
                <a:latin typeface="Lucida Sans" panose="020B0602030504020204" pitchFamily="34" charset="77"/>
                <a:ea typeface="+mj-ea"/>
                <a:cs typeface="+mj-cs"/>
              </a:defRPr>
            </a:lvl1pPr>
          </a:lstStyle>
          <a:p>
            <a:pPr algn="ctr"/>
            <a:r>
              <a:rPr lang="fi-FI" sz="4400" spc="-150">
                <a:solidFill>
                  <a:srgbClr val="000000"/>
                </a:solidFill>
                <a:latin typeface="Calibri" panose="020F0502020204030204" pitchFamily="34" charset="0"/>
                <a:cs typeface="Calibri" panose="020F0502020204030204" pitchFamily="34" charset="0"/>
              </a:rPr>
              <a:t>Mihin energiaa kuluu kotona?</a:t>
            </a:r>
          </a:p>
        </p:txBody>
      </p:sp>
      <p:sp>
        <p:nvSpPr>
          <p:cNvPr id="2" name="Päivämäärän paikkamerkki 1">
            <a:extLst>
              <a:ext uri="{FF2B5EF4-FFF2-40B4-BE49-F238E27FC236}">
                <a16:creationId xmlns:a16="http://schemas.microsoft.com/office/drawing/2014/main" id="{368566FC-7097-64F7-5107-C906AC15A38E}"/>
              </a:ext>
            </a:extLst>
          </p:cNvPr>
          <p:cNvSpPr>
            <a:spLocks noGrp="1"/>
          </p:cNvSpPr>
          <p:nvPr>
            <p:ph type="dt" sz="half" idx="2"/>
          </p:nvPr>
        </p:nvSpPr>
        <p:spPr/>
        <p:txBody>
          <a:bodyPr/>
          <a:lstStyle/>
          <a:p>
            <a:pPr algn="r"/>
            <a:fld id="{77E820BB-2764-4D44-8A0E-3AF5DF229CE3}" type="datetime1">
              <a:rPr lang="fi-FI" smtClean="0"/>
              <a:t>11.1.2023</a:t>
            </a:fld>
            <a:endParaRPr lang="en-GB" dirty="0"/>
          </a:p>
        </p:txBody>
      </p:sp>
      <p:sp>
        <p:nvSpPr>
          <p:cNvPr id="5" name="Alatunnisteen paikkamerkki 4">
            <a:extLst>
              <a:ext uri="{FF2B5EF4-FFF2-40B4-BE49-F238E27FC236}">
                <a16:creationId xmlns:a16="http://schemas.microsoft.com/office/drawing/2014/main" id="{3193CC59-A241-4F19-1562-1824CF719D5A}"/>
              </a:ext>
            </a:extLst>
          </p:cNvPr>
          <p:cNvSpPr>
            <a:spLocks noGrp="1"/>
          </p:cNvSpPr>
          <p:nvPr>
            <p:ph type="ftr" sz="quarter" idx="3"/>
          </p:nvPr>
        </p:nvSpPr>
        <p:spPr/>
        <p:txBody>
          <a:bodyPr/>
          <a:lstStyle/>
          <a:p>
            <a:r>
              <a:rPr lang="fi-FI"/>
              <a:t>Onko energiaa? Energiansäästö auttaa kaikkia</a:t>
            </a:r>
            <a:endParaRPr lang="en-FI" dirty="0"/>
          </a:p>
        </p:txBody>
      </p:sp>
      <p:sp>
        <p:nvSpPr>
          <p:cNvPr id="6" name="Dian numeron paikkamerkki 5">
            <a:extLst>
              <a:ext uri="{FF2B5EF4-FFF2-40B4-BE49-F238E27FC236}">
                <a16:creationId xmlns:a16="http://schemas.microsoft.com/office/drawing/2014/main" id="{ECF3BF55-02FB-15B7-D971-8E7DC01E750D}"/>
              </a:ext>
            </a:extLst>
          </p:cNvPr>
          <p:cNvSpPr>
            <a:spLocks noGrp="1"/>
          </p:cNvSpPr>
          <p:nvPr>
            <p:ph type="sldNum" sz="quarter" idx="10"/>
          </p:nvPr>
        </p:nvSpPr>
        <p:spPr/>
        <p:txBody>
          <a:bodyPr/>
          <a:lstStyle/>
          <a:p>
            <a:fld id="{31421AFA-3AE7-4CEA-BC9B-447859BED57B}" type="slidenum">
              <a:rPr lang="en-GB" smtClean="0"/>
              <a:pPr/>
              <a:t>8</a:t>
            </a:fld>
            <a:endParaRPr lang="en-GB"/>
          </a:p>
        </p:txBody>
      </p:sp>
    </p:spTree>
    <p:extLst>
      <p:ext uri="{BB962C8B-B14F-4D97-AF65-F5344CB8AC3E}">
        <p14:creationId xmlns:p14="http://schemas.microsoft.com/office/powerpoint/2010/main" val="96151431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TextBox 19">
            <a:extLst>
              <a:ext uri="{FF2B5EF4-FFF2-40B4-BE49-F238E27FC236}">
                <a16:creationId xmlns:a16="http://schemas.microsoft.com/office/drawing/2014/main" id="{9B7304E9-B6B9-4D0A-98AA-5567C19F582F}"/>
              </a:ext>
            </a:extLst>
          </p:cNvPr>
          <p:cNvSpPr txBox="1"/>
          <p:nvPr/>
        </p:nvSpPr>
        <p:spPr bwMode="auto">
          <a:xfrm>
            <a:off x="1105691" y="5108910"/>
            <a:ext cx="3031009" cy="584775"/>
          </a:xfrm>
          <a:prstGeom prst="rect">
            <a:avLst/>
          </a:prstGeom>
          <a:noFill/>
          <a:ln w="9525">
            <a:noFill/>
            <a:miter lim="800000"/>
            <a:headEnd/>
            <a:tailEnd/>
          </a:ln>
          <a:effectLst/>
        </p:spPr>
        <p:txBody>
          <a:bodyPr wrap="square">
            <a:spAutoFit/>
          </a:bodyPr>
          <a:lstStyle/>
          <a:p>
            <a:r>
              <a:rPr lang="fi-FI" sz="3200" b="1">
                <a:solidFill>
                  <a:srgbClr val="231D41"/>
                </a:solidFill>
                <a:latin typeface="Calibri" panose="020F0502020204030204" pitchFamily="34" charset="0"/>
                <a:cs typeface="Calibri" panose="020F0502020204030204" pitchFamily="34" charset="0"/>
              </a:rPr>
              <a:t>Lämmitys  56 %</a:t>
            </a:r>
          </a:p>
        </p:txBody>
      </p:sp>
      <p:sp>
        <p:nvSpPr>
          <p:cNvPr id="13" name="TextBox 12">
            <a:extLst>
              <a:ext uri="{FF2B5EF4-FFF2-40B4-BE49-F238E27FC236}">
                <a16:creationId xmlns:a16="http://schemas.microsoft.com/office/drawing/2014/main" id="{BE0090C6-D476-4587-A174-4F6C88423F6C}"/>
              </a:ext>
            </a:extLst>
          </p:cNvPr>
          <p:cNvSpPr txBox="1"/>
          <p:nvPr/>
        </p:nvSpPr>
        <p:spPr bwMode="auto">
          <a:xfrm>
            <a:off x="2462059" y="3955844"/>
            <a:ext cx="65" cy="1507756"/>
          </a:xfrm>
          <a:prstGeom prst="rect">
            <a:avLst/>
          </a:prstGeom>
          <a:noFill/>
          <a:ln w="9525">
            <a:noFill/>
            <a:miter lim="800000"/>
            <a:headEnd/>
            <a:tailEnd/>
          </a:ln>
          <a:effectLst/>
        </p:spPr>
        <p:txBody>
          <a:bodyPr vert="horz" wrap="none" lIns="0" tIns="0" rIns="0" bIns="0" numCol="1" rtlCol="0" anchor="t" anchorCtr="0" compatLnSpc="1">
            <a:prstTxWarp prst="textNoShape">
              <a:avLst/>
            </a:prstTxWarp>
            <a:spAutoFit/>
          </a:bodyPr>
          <a:lstStyle/>
          <a:p>
            <a:pPr defTabSz="457109" eaLnBrk="0" fontAlgn="base" hangingPunct="0">
              <a:spcBef>
                <a:spcPct val="0"/>
              </a:spcBef>
            </a:pPr>
            <a:endParaRPr lang="fi-FI" sz="9798" b="1">
              <a:latin typeface="Verdana"/>
              <a:ea typeface="Verdana" pitchFamily="34" charset="0"/>
              <a:cs typeface="Verdana" pitchFamily="34" charset="0"/>
            </a:endParaRPr>
          </a:p>
        </p:txBody>
      </p:sp>
      <p:sp>
        <p:nvSpPr>
          <p:cNvPr id="14" name="TextBox 13">
            <a:extLst>
              <a:ext uri="{FF2B5EF4-FFF2-40B4-BE49-F238E27FC236}">
                <a16:creationId xmlns:a16="http://schemas.microsoft.com/office/drawing/2014/main" id="{EA6D2EC9-4458-4DEA-BE73-DFE14C595DF3}"/>
              </a:ext>
            </a:extLst>
          </p:cNvPr>
          <p:cNvSpPr txBox="1"/>
          <p:nvPr/>
        </p:nvSpPr>
        <p:spPr bwMode="auto">
          <a:xfrm>
            <a:off x="6970363" y="2366542"/>
            <a:ext cx="1657826" cy="738664"/>
          </a:xfrm>
          <a:prstGeom prst="rect">
            <a:avLst/>
          </a:prstGeom>
          <a:noFill/>
          <a:ln w="9525">
            <a:noFill/>
            <a:miter lim="800000"/>
            <a:headEnd/>
            <a:tailEnd/>
          </a:ln>
          <a:effectLst/>
        </p:spPr>
        <p:txBody>
          <a:bodyPr vert="horz" wrap="none" lIns="0" tIns="0" rIns="0" bIns="0" numCol="1" rtlCol="0" anchor="t" anchorCtr="0" compatLnSpc="1">
            <a:prstTxWarp prst="textNoShape">
              <a:avLst/>
            </a:prstTxWarp>
            <a:spAutoFit/>
          </a:bodyPr>
          <a:lstStyle/>
          <a:p>
            <a:pPr defTabSz="457109" eaLnBrk="0" fontAlgn="base" hangingPunct="0">
              <a:spcBef>
                <a:spcPct val="0"/>
              </a:spcBef>
            </a:pPr>
            <a:r>
              <a:rPr lang="fi-FI" sz="2400" b="1">
                <a:solidFill>
                  <a:srgbClr val="231D41"/>
                </a:solidFill>
                <a:latin typeface="Calibri" panose="020F0502020204030204" pitchFamily="34" charset="0"/>
                <a:cs typeface="Calibri" panose="020F0502020204030204" pitchFamily="34" charset="0"/>
              </a:rPr>
              <a:t>Lämmin vesi </a:t>
            </a:r>
          </a:p>
          <a:p>
            <a:pPr defTabSz="457109" eaLnBrk="0" fontAlgn="base" hangingPunct="0">
              <a:spcBef>
                <a:spcPct val="0"/>
              </a:spcBef>
            </a:pPr>
            <a:r>
              <a:rPr lang="fi-FI" sz="2400" b="1">
                <a:solidFill>
                  <a:srgbClr val="231D41"/>
                </a:solidFill>
                <a:latin typeface="Calibri" panose="020F0502020204030204" pitchFamily="34" charset="0"/>
                <a:cs typeface="Calibri" panose="020F0502020204030204" pitchFamily="34" charset="0"/>
              </a:rPr>
              <a:t>14 %</a:t>
            </a:r>
            <a:endParaRPr lang="fi-FI" sz="2400" b="1">
              <a:solidFill>
                <a:srgbClr val="231D41"/>
              </a:solidFill>
              <a:latin typeface="Calibri" panose="020F0502020204030204" pitchFamily="34" charset="0"/>
              <a:ea typeface="Verdana" pitchFamily="34" charset="0"/>
              <a:cs typeface="Calibri" panose="020F0502020204030204" pitchFamily="34" charset="0"/>
            </a:endParaRPr>
          </a:p>
        </p:txBody>
      </p:sp>
      <p:sp>
        <p:nvSpPr>
          <p:cNvPr id="11" name="TextBox 10">
            <a:extLst>
              <a:ext uri="{FF2B5EF4-FFF2-40B4-BE49-F238E27FC236}">
                <a16:creationId xmlns:a16="http://schemas.microsoft.com/office/drawing/2014/main" id="{4C96A465-6595-4806-81EA-9E0E11EDD3C0}"/>
              </a:ext>
            </a:extLst>
          </p:cNvPr>
          <p:cNvSpPr txBox="1"/>
          <p:nvPr/>
        </p:nvSpPr>
        <p:spPr bwMode="auto">
          <a:xfrm>
            <a:off x="10769422" y="1112827"/>
            <a:ext cx="1391471" cy="1107996"/>
          </a:xfrm>
          <a:prstGeom prst="rect">
            <a:avLst/>
          </a:prstGeom>
          <a:noFill/>
          <a:ln w="9525">
            <a:noFill/>
            <a:miter lim="800000"/>
            <a:headEnd/>
            <a:tailEnd/>
          </a:ln>
          <a:effectLst/>
        </p:spPr>
        <p:txBody>
          <a:bodyPr vert="horz" wrap="none" lIns="0" tIns="0" rIns="0" bIns="0" numCol="1" rtlCol="0" anchor="t" anchorCtr="0" compatLnSpc="1">
            <a:prstTxWarp prst="textNoShape">
              <a:avLst/>
            </a:prstTxWarp>
            <a:spAutoFit/>
          </a:bodyPr>
          <a:lstStyle/>
          <a:p>
            <a:pPr defTabSz="457109" eaLnBrk="0" fontAlgn="base" hangingPunct="0">
              <a:spcBef>
                <a:spcPct val="0"/>
              </a:spcBef>
            </a:pPr>
            <a:r>
              <a:rPr lang="fi-FI" sz="2400" b="1">
                <a:solidFill>
                  <a:srgbClr val="231D41"/>
                </a:solidFill>
                <a:latin typeface="Calibri" panose="020F0502020204030204" pitchFamily="34" charset="0"/>
                <a:ea typeface="Verdana" pitchFamily="34" charset="0"/>
                <a:cs typeface="Calibri" panose="020F0502020204030204" pitchFamily="34" charset="0"/>
              </a:rPr>
              <a:t>Kotitalous-</a:t>
            </a:r>
            <a:br>
              <a:rPr lang="fi-FI" sz="2400" b="1">
                <a:solidFill>
                  <a:srgbClr val="231D41"/>
                </a:solidFill>
                <a:latin typeface="Calibri" panose="020F0502020204030204" pitchFamily="34" charset="0"/>
                <a:ea typeface="Verdana" pitchFamily="34" charset="0"/>
                <a:cs typeface="Calibri" panose="020F0502020204030204" pitchFamily="34" charset="0"/>
              </a:rPr>
            </a:br>
            <a:r>
              <a:rPr lang="fi-FI" sz="2400" b="1">
                <a:solidFill>
                  <a:srgbClr val="231D41"/>
                </a:solidFill>
                <a:latin typeface="Calibri" panose="020F0502020204030204" pitchFamily="34" charset="0"/>
                <a:ea typeface="Verdana" pitchFamily="34" charset="0"/>
                <a:cs typeface="Calibri" panose="020F0502020204030204" pitchFamily="34" charset="0"/>
              </a:rPr>
              <a:t>laitteet</a:t>
            </a:r>
            <a:br>
              <a:rPr lang="fi-FI" sz="2400" b="1">
                <a:solidFill>
                  <a:srgbClr val="231D41"/>
                </a:solidFill>
                <a:latin typeface="Calibri" panose="020F0502020204030204" pitchFamily="34" charset="0"/>
                <a:ea typeface="Verdana" pitchFamily="34" charset="0"/>
                <a:cs typeface="Calibri" panose="020F0502020204030204" pitchFamily="34" charset="0"/>
              </a:rPr>
            </a:br>
            <a:r>
              <a:rPr lang="fi-FI" sz="2400" b="1">
                <a:solidFill>
                  <a:srgbClr val="231D41"/>
                </a:solidFill>
                <a:latin typeface="Calibri" panose="020F0502020204030204" pitchFamily="34" charset="0"/>
                <a:ea typeface="Verdana" pitchFamily="34" charset="0"/>
                <a:cs typeface="Calibri" panose="020F0502020204030204" pitchFamily="34" charset="0"/>
              </a:rPr>
              <a:t>12 %</a:t>
            </a:r>
          </a:p>
        </p:txBody>
      </p:sp>
      <p:sp>
        <p:nvSpPr>
          <p:cNvPr id="18" name="TextBox 17">
            <a:extLst>
              <a:ext uri="{FF2B5EF4-FFF2-40B4-BE49-F238E27FC236}">
                <a16:creationId xmlns:a16="http://schemas.microsoft.com/office/drawing/2014/main" id="{5C08EB79-6A4C-4F5E-A2AC-35B70BB401D9}"/>
              </a:ext>
            </a:extLst>
          </p:cNvPr>
          <p:cNvSpPr txBox="1"/>
          <p:nvPr/>
        </p:nvSpPr>
        <p:spPr bwMode="auto">
          <a:xfrm>
            <a:off x="8212372" y="3251800"/>
            <a:ext cx="926664" cy="1477328"/>
          </a:xfrm>
          <a:prstGeom prst="rect">
            <a:avLst/>
          </a:prstGeom>
          <a:noFill/>
          <a:ln w="9525">
            <a:noFill/>
            <a:miter lim="800000"/>
            <a:headEnd/>
            <a:tailEnd/>
          </a:ln>
          <a:effectLst/>
        </p:spPr>
        <p:txBody>
          <a:bodyPr vert="horz" wrap="none" lIns="0" tIns="0" rIns="0" bIns="0" numCol="1" rtlCol="0" anchor="t" anchorCtr="0" compatLnSpc="1">
            <a:prstTxWarp prst="textNoShape">
              <a:avLst/>
            </a:prstTxWarp>
            <a:spAutoFit/>
          </a:bodyPr>
          <a:lstStyle/>
          <a:p>
            <a:pPr defTabSz="457109" eaLnBrk="0" fontAlgn="base" hangingPunct="0">
              <a:spcBef>
                <a:spcPct val="0"/>
              </a:spcBef>
            </a:pPr>
            <a:r>
              <a:rPr lang="fi-FI" sz="2400" b="1">
                <a:solidFill>
                  <a:srgbClr val="231D41"/>
                </a:solidFill>
                <a:latin typeface="Calibri" panose="020F0502020204030204" pitchFamily="34" charset="0"/>
                <a:ea typeface="Verdana" pitchFamily="34" charset="0"/>
                <a:cs typeface="Calibri" panose="020F0502020204030204" pitchFamily="34" charset="0"/>
              </a:rPr>
              <a:t>Muut </a:t>
            </a:r>
            <a:br>
              <a:rPr lang="fi-FI" sz="2400" b="1">
                <a:solidFill>
                  <a:srgbClr val="231D41"/>
                </a:solidFill>
                <a:latin typeface="Calibri" panose="020F0502020204030204" pitchFamily="34" charset="0"/>
                <a:ea typeface="Verdana" pitchFamily="34" charset="0"/>
                <a:cs typeface="Calibri" panose="020F0502020204030204" pitchFamily="34" charset="0"/>
              </a:rPr>
            </a:br>
            <a:r>
              <a:rPr lang="fi-FI" sz="2400" b="1">
                <a:solidFill>
                  <a:srgbClr val="231D41"/>
                </a:solidFill>
                <a:latin typeface="Calibri" panose="020F0502020204030204" pitchFamily="34" charset="0"/>
                <a:ea typeface="Verdana" pitchFamily="34" charset="0"/>
                <a:cs typeface="Calibri" panose="020F0502020204030204" pitchFamily="34" charset="0"/>
              </a:rPr>
              <a:t>sähkö-</a:t>
            </a:r>
            <a:br>
              <a:rPr lang="fi-FI" sz="2400" b="1">
                <a:solidFill>
                  <a:srgbClr val="231D41"/>
                </a:solidFill>
                <a:latin typeface="Calibri" panose="020F0502020204030204" pitchFamily="34" charset="0"/>
                <a:ea typeface="Verdana" pitchFamily="34" charset="0"/>
                <a:cs typeface="Calibri" panose="020F0502020204030204" pitchFamily="34" charset="0"/>
              </a:rPr>
            </a:br>
            <a:r>
              <a:rPr lang="fi-FI" sz="2400" b="1">
                <a:solidFill>
                  <a:srgbClr val="231D41"/>
                </a:solidFill>
                <a:latin typeface="Calibri" panose="020F0502020204030204" pitchFamily="34" charset="0"/>
                <a:ea typeface="Verdana" pitchFamily="34" charset="0"/>
                <a:cs typeface="Calibri" panose="020F0502020204030204" pitchFamily="34" charset="0"/>
              </a:rPr>
              <a:t>laitteet</a:t>
            </a:r>
            <a:br>
              <a:rPr lang="fi-FI" sz="2400" b="1">
                <a:solidFill>
                  <a:srgbClr val="231D41"/>
                </a:solidFill>
                <a:latin typeface="Calibri" panose="020F0502020204030204" pitchFamily="34" charset="0"/>
                <a:ea typeface="Verdana" pitchFamily="34" charset="0"/>
                <a:cs typeface="Calibri" panose="020F0502020204030204" pitchFamily="34" charset="0"/>
              </a:rPr>
            </a:br>
            <a:r>
              <a:rPr lang="fi-FI" sz="2400" b="1">
                <a:solidFill>
                  <a:srgbClr val="231D41"/>
                </a:solidFill>
                <a:latin typeface="Calibri" panose="020F0502020204030204" pitchFamily="34" charset="0"/>
                <a:ea typeface="Verdana" pitchFamily="34" charset="0"/>
                <a:cs typeface="Calibri" panose="020F0502020204030204" pitchFamily="34" charset="0"/>
              </a:rPr>
              <a:t>9 %</a:t>
            </a:r>
          </a:p>
        </p:txBody>
      </p:sp>
      <p:sp>
        <p:nvSpPr>
          <p:cNvPr id="22" name="TextBox 21">
            <a:extLst>
              <a:ext uri="{FF2B5EF4-FFF2-40B4-BE49-F238E27FC236}">
                <a16:creationId xmlns:a16="http://schemas.microsoft.com/office/drawing/2014/main" id="{BE7BEB93-C2C6-4DC5-A52A-680EDE828D14}"/>
              </a:ext>
            </a:extLst>
          </p:cNvPr>
          <p:cNvSpPr txBox="1"/>
          <p:nvPr/>
        </p:nvSpPr>
        <p:spPr bwMode="auto">
          <a:xfrm>
            <a:off x="10891030" y="3218668"/>
            <a:ext cx="1177887" cy="1107996"/>
          </a:xfrm>
          <a:prstGeom prst="rect">
            <a:avLst/>
          </a:prstGeom>
          <a:noFill/>
          <a:ln w="9525">
            <a:noFill/>
            <a:miter lim="800000"/>
            <a:headEnd/>
            <a:tailEnd/>
          </a:ln>
          <a:effectLst/>
        </p:spPr>
        <p:txBody>
          <a:bodyPr vert="horz" wrap="none" lIns="0" tIns="0" rIns="0" bIns="0" numCol="1" rtlCol="0" anchor="t" anchorCtr="0" compatLnSpc="1">
            <a:prstTxWarp prst="textNoShape">
              <a:avLst/>
            </a:prstTxWarp>
            <a:spAutoFit/>
          </a:bodyPr>
          <a:lstStyle/>
          <a:p>
            <a:pPr defTabSz="457109" eaLnBrk="0" fontAlgn="base" hangingPunct="0">
              <a:spcBef>
                <a:spcPct val="0"/>
              </a:spcBef>
            </a:pPr>
            <a:r>
              <a:rPr lang="fi-FI" sz="2400" b="1">
                <a:solidFill>
                  <a:srgbClr val="231D41"/>
                </a:solidFill>
                <a:latin typeface="Calibri" panose="020F0502020204030204" pitchFamily="34" charset="0"/>
                <a:ea typeface="Verdana" pitchFamily="34" charset="0"/>
                <a:cs typeface="Calibri" panose="020F0502020204030204" pitchFamily="34" charset="0"/>
              </a:rPr>
              <a:t>Saunan</a:t>
            </a:r>
            <a:br>
              <a:rPr lang="fi-FI" sz="2400" b="1">
                <a:solidFill>
                  <a:srgbClr val="231D41"/>
                </a:solidFill>
                <a:latin typeface="Calibri" panose="020F0502020204030204" pitchFamily="34" charset="0"/>
                <a:ea typeface="Verdana" pitchFamily="34" charset="0"/>
                <a:cs typeface="Calibri" panose="020F0502020204030204" pitchFamily="34" charset="0"/>
              </a:rPr>
            </a:br>
            <a:r>
              <a:rPr lang="fi-FI" sz="2400" b="1">
                <a:solidFill>
                  <a:srgbClr val="231D41"/>
                </a:solidFill>
                <a:latin typeface="Calibri" panose="020F0502020204030204" pitchFamily="34" charset="0"/>
                <a:ea typeface="Verdana" pitchFamily="34" charset="0"/>
                <a:cs typeface="Calibri" panose="020F0502020204030204" pitchFamily="34" charset="0"/>
              </a:rPr>
              <a:t>lämmitys</a:t>
            </a:r>
            <a:br>
              <a:rPr lang="fi-FI" sz="2400" b="1">
                <a:solidFill>
                  <a:srgbClr val="231D41"/>
                </a:solidFill>
                <a:latin typeface="Calibri" panose="020F0502020204030204" pitchFamily="34" charset="0"/>
                <a:ea typeface="Verdana" pitchFamily="34" charset="0"/>
                <a:cs typeface="Calibri" panose="020F0502020204030204" pitchFamily="34" charset="0"/>
              </a:rPr>
            </a:br>
            <a:r>
              <a:rPr lang="fi-FI" sz="2400" b="1">
                <a:solidFill>
                  <a:srgbClr val="231D41"/>
                </a:solidFill>
                <a:latin typeface="Calibri" panose="020F0502020204030204" pitchFamily="34" charset="0"/>
                <a:ea typeface="Verdana" pitchFamily="34" charset="0"/>
                <a:cs typeface="Calibri" panose="020F0502020204030204" pitchFamily="34" charset="0"/>
              </a:rPr>
              <a:t>4 %</a:t>
            </a:r>
          </a:p>
        </p:txBody>
      </p:sp>
      <p:sp>
        <p:nvSpPr>
          <p:cNvPr id="23" name="TextBox 22">
            <a:extLst>
              <a:ext uri="{FF2B5EF4-FFF2-40B4-BE49-F238E27FC236}">
                <a16:creationId xmlns:a16="http://schemas.microsoft.com/office/drawing/2014/main" id="{FDA0982C-723B-4B48-B697-D5F9CFEC51B5}"/>
              </a:ext>
            </a:extLst>
          </p:cNvPr>
          <p:cNvSpPr txBox="1"/>
          <p:nvPr/>
        </p:nvSpPr>
        <p:spPr bwMode="auto">
          <a:xfrm>
            <a:off x="10891030" y="4567654"/>
            <a:ext cx="1386588" cy="1107996"/>
          </a:xfrm>
          <a:prstGeom prst="rect">
            <a:avLst/>
          </a:prstGeom>
          <a:noFill/>
          <a:ln w="9525">
            <a:noFill/>
            <a:miter lim="800000"/>
            <a:headEnd/>
            <a:tailEnd/>
          </a:ln>
          <a:effectLst/>
        </p:spPr>
        <p:txBody>
          <a:bodyPr vert="horz" wrap="square" lIns="0" tIns="0" rIns="0" bIns="0" numCol="1" rtlCol="0" anchor="t" anchorCtr="0" compatLnSpc="1">
            <a:prstTxWarp prst="textNoShape">
              <a:avLst/>
            </a:prstTxWarp>
            <a:spAutoFit/>
          </a:bodyPr>
          <a:lstStyle/>
          <a:p>
            <a:pPr defTabSz="457109" eaLnBrk="0" fontAlgn="base" hangingPunct="0">
              <a:spcBef>
                <a:spcPct val="0"/>
              </a:spcBef>
            </a:pPr>
            <a:r>
              <a:rPr lang="fi-FI" sz="2400" b="1" dirty="0">
                <a:solidFill>
                  <a:srgbClr val="231D41"/>
                </a:solidFill>
                <a:latin typeface="Calibri" panose="020F0502020204030204" pitchFamily="34" charset="0"/>
                <a:ea typeface="Verdana" pitchFamily="34" charset="0"/>
                <a:cs typeface="Calibri" panose="020F0502020204030204" pitchFamily="34" charset="0"/>
              </a:rPr>
              <a:t>Ruoan</a:t>
            </a:r>
            <a:br>
              <a:rPr lang="fi-FI" sz="2400" b="1" dirty="0">
                <a:solidFill>
                  <a:srgbClr val="231D41"/>
                </a:solidFill>
                <a:latin typeface="Calibri" panose="020F0502020204030204" pitchFamily="34" charset="0"/>
                <a:ea typeface="Verdana" pitchFamily="34" charset="0"/>
                <a:cs typeface="Calibri" panose="020F0502020204030204" pitchFamily="34" charset="0"/>
              </a:rPr>
            </a:br>
            <a:r>
              <a:rPr lang="fi-FI" sz="2400" b="1" dirty="0">
                <a:solidFill>
                  <a:srgbClr val="231D41"/>
                </a:solidFill>
                <a:latin typeface="Calibri" panose="020F0502020204030204" pitchFamily="34" charset="0"/>
                <a:ea typeface="Verdana" pitchFamily="34" charset="0"/>
                <a:cs typeface="Calibri" panose="020F0502020204030204" pitchFamily="34" charset="0"/>
              </a:rPr>
              <a:t>valmistus</a:t>
            </a:r>
            <a:br>
              <a:rPr lang="fi-FI" sz="2400" b="1" dirty="0">
                <a:solidFill>
                  <a:srgbClr val="231D41"/>
                </a:solidFill>
                <a:latin typeface="Calibri" panose="020F0502020204030204" pitchFamily="34" charset="0"/>
                <a:ea typeface="Verdana" pitchFamily="34" charset="0"/>
                <a:cs typeface="Calibri" panose="020F0502020204030204" pitchFamily="34" charset="0"/>
              </a:rPr>
            </a:br>
            <a:r>
              <a:rPr lang="fi-FI" sz="2400" b="1" dirty="0">
                <a:solidFill>
                  <a:srgbClr val="231D41"/>
                </a:solidFill>
                <a:latin typeface="Calibri" panose="020F0502020204030204" pitchFamily="34" charset="0"/>
                <a:ea typeface="Verdana" pitchFamily="34" charset="0"/>
                <a:cs typeface="Calibri" panose="020F0502020204030204" pitchFamily="34" charset="0"/>
              </a:rPr>
              <a:t> 1 %</a:t>
            </a:r>
          </a:p>
        </p:txBody>
      </p:sp>
      <p:sp>
        <p:nvSpPr>
          <p:cNvPr id="30" name="TextBox 29">
            <a:extLst>
              <a:ext uri="{FF2B5EF4-FFF2-40B4-BE49-F238E27FC236}">
                <a16:creationId xmlns:a16="http://schemas.microsoft.com/office/drawing/2014/main" id="{C815E7FF-A626-428F-9029-7FB3CC87CAC3}"/>
              </a:ext>
            </a:extLst>
          </p:cNvPr>
          <p:cNvSpPr txBox="1"/>
          <p:nvPr/>
        </p:nvSpPr>
        <p:spPr bwMode="auto">
          <a:xfrm>
            <a:off x="8247397" y="5224682"/>
            <a:ext cx="2060926" cy="738664"/>
          </a:xfrm>
          <a:prstGeom prst="rect">
            <a:avLst/>
          </a:prstGeom>
          <a:noFill/>
          <a:ln w="9525">
            <a:noFill/>
            <a:miter lim="800000"/>
            <a:headEnd/>
            <a:tailEnd/>
          </a:ln>
          <a:effectLst/>
        </p:spPr>
        <p:txBody>
          <a:bodyPr vert="horz" wrap="square" lIns="0" tIns="0" rIns="0" bIns="0" numCol="1" rtlCol="0" anchor="t" anchorCtr="0" compatLnSpc="1">
            <a:prstTxWarp prst="textNoShape">
              <a:avLst/>
            </a:prstTxWarp>
            <a:spAutoFit/>
          </a:bodyPr>
          <a:lstStyle/>
          <a:p>
            <a:pPr defTabSz="457109" eaLnBrk="0" fontAlgn="base" hangingPunct="0">
              <a:spcBef>
                <a:spcPct val="0"/>
              </a:spcBef>
            </a:pPr>
            <a:r>
              <a:rPr lang="fi-FI" sz="2400" b="1" dirty="0">
                <a:solidFill>
                  <a:srgbClr val="231D41"/>
                </a:solidFill>
                <a:latin typeface="Calibri" panose="020F0502020204030204" pitchFamily="34" charset="0"/>
                <a:ea typeface="Verdana" pitchFamily="34" charset="0"/>
                <a:cs typeface="Calibri" panose="020F0502020204030204" pitchFamily="34" charset="0"/>
              </a:rPr>
              <a:t>Valaistus </a:t>
            </a:r>
            <a:br>
              <a:rPr lang="fi-FI" sz="2400" b="1" dirty="0">
                <a:solidFill>
                  <a:srgbClr val="231D41"/>
                </a:solidFill>
                <a:latin typeface="Calibri" panose="020F0502020204030204" pitchFamily="34" charset="0"/>
                <a:ea typeface="Verdana" pitchFamily="34" charset="0"/>
                <a:cs typeface="Calibri" panose="020F0502020204030204" pitchFamily="34" charset="0"/>
              </a:rPr>
            </a:br>
            <a:r>
              <a:rPr lang="fi-FI" sz="2400" b="1" dirty="0">
                <a:solidFill>
                  <a:srgbClr val="231D41"/>
                </a:solidFill>
                <a:latin typeface="Calibri" panose="020F0502020204030204" pitchFamily="34" charset="0"/>
                <a:ea typeface="Verdana" pitchFamily="34" charset="0"/>
                <a:cs typeface="Calibri" panose="020F0502020204030204" pitchFamily="34" charset="0"/>
              </a:rPr>
              <a:t>2 %</a:t>
            </a:r>
          </a:p>
        </p:txBody>
      </p:sp>
      <p:sp>
        <p:nvSpPr>
          <p:cNvPr id="28" name="TextBox 27">
            <a:extLst>
              <a:ext uri="{FF2B5EF4-FFF2-40B4-BE49-F238E27FC236}">
                <a16:creationId xmlns:a16="http://schemas.microsoft.com/office/drawing/2014/main" id="{E6042E6C-74FE-4193-AB99-14A3B93472D8}"/>
              </a:ext>
            </a:extLst>
          </p:cNvPr>
          <p:cNvSpPr txBox="1"/>
          <p:nvPr/>
        </p:nvSpPr>
        <p:spPr bwMode="auto">
          <a:xfrm>
            <a:off x="1105691" y="6141110"/>
            <a:ext cx="4832412" cy="338554"/>
          </a:xfrm>
          <a:prstGeom prst="rect">
            <a:avLst/>
          </a:prstGeom>
          <a:noFill/>
          <a:ln w="9525">
            <a:noFill/>
            <a:miter lim="800000"/>
            <a:headEnd/>
            <a:tailEnd/>
          </a:ln>
          <a:effectLst/>
        </p:spPr>
        <p:txBody>
          <a:bodyPr wrap="square">
            <a:spAutoFit/>
          </a:bodyPr>
          <a:lstStyle/>
          <a:p>
            <a:r>
              <a:rPr lang="fi-FI" sz="1000" dirty="0"/>
              <a:t>Tilastokeskus, asumisen energiankulutus 2020, </a:t>
            </a:r>
            <a:r>
              <a:rPr lang="fi-FI" sz="600" dirty="0"/>
              <a:t>https://pxweb2.stat.fi/PxWeb/pxweb/fi/StatFin/StatFin__asen/statfin_asen_pxt_11zs.px/table/tableViewLayout1/</a:t>
            </a:r>
            <a:endParaRPr lang="fi-FI" sz="1000" dirty="0"/>
          </a:p>
        </p:txBody>
      </p:sp>
      <p:pic>
        <p:nvPicPr>
          <p:cNvPr id="4" name="Picture 3" descr="A close-up of a grill&#10;&#10;Description automatically generated with low confidence">
            <a:extLst>
              <a:ext uri="{FF2B5EF4-FFF2-40B4-BE49-F238E27FC236}">
                <a16:creationId xmlns:a16="http://schemas.microsoft.com/office/drawing/2014/main" id="{09AFCDA5-FA8D-CBCD-39BD-0A521FC76A30}"/>
              </a:ext>
            </a:extLst>
          </p:cNvPr>
          <p:cNvPicPr>
            <a:picLocks noChangeAspect="1"/>
          </p:cNvPicPr>
          <p:nvPr/>
        </p:nvPicPr>
        <p:blipFill>
          <a:blip r:embed="rId3"/>
          <a:stretch>
            <a:fillRect/>
          </a:stretch>
        </p:blipFill>
        <p:spPr>
          <a:xfrm>
            <a:off x="-8169" y="674170"/>
            <a:ext cx="6535972" cy="4885474"/>
          </a:xfrm>
          <a:prstGeom prst="rect">
            <a:avLst/>
          </a:prstGeom>
        </p:spPr>
      </p:pic>
      <p:pic>
        <p:nvPicPr>
          <p:cNvPr id="7" name="Picture 6" descr="A picture containing text&#10;&#10;Description automatically generated">
            <a:extLst>
              <a:ext uri="{FF2B5EF4-FFF2-40B4-BE49-F238E27FC236}">
                <a16:creationId xmlns:a16="http://schemas.microsoft.com/office/drawing/2014/main" id="{E64D7C69-9916-CD50-C323-C70928CDD6EC}"/>
              </a:ext>
            </a:extLst>
          </p:cNvPr>
          <p:cNvPicPr>
            <a:picLocks noChangeAspect="1"/>
          </p:cNvPicPr>
          <p:nvPr/>
        </p:nvPicPr>
        <p:blipFill>
          <a:blip r:embed="rId4"/>
          <a:stretch>
            <a:fillRect/>
          </a:stretch>
        </p:blipFill>
        <p:spPr>
          <a:xfrm>
            <a:off x="6674832" y="971820"/>
            <a:ext cx="1519876" cy="1547212"/>
          </a:xfrm>
          <a:prstGeom prst="rect">
            <a:avLst/>
          </a:prstGeom>
        </p:spPr>
      </p:pic>
      <p:pic>
        <p:nvPicPr>
          <p:cNvPr id="9" name="Picture 8" descr="A picture containing insect&#10;&#10;Description automatically generated">
            <a:extLst>
              <a:ext uri="{FF2B5EF4-FFF2-40B4-BE49-F238E27FC236}">
                <a16:creationId xmlns:a16="http://schemas.microsoft.com/office/drawing/2014/main" id="{27BE98AC-FCD9-4EA0-630B-307BC0CAF4A6}"/>
              </a:ext>
            </a:extLst>
          </p:cNvPr>
          <p:cNvPicPr>
            <a:picLocks noChangeAspect="1"/>
          </p:cNvPicPr>
          <p:nvPr/>
        </p:nvPicPr>
        <p:blipFill>
          <a:blip r:embed="rId5"/>
          <a:stretch>
            <a:fillRect/>
          </a:stretch>
        </p:blipFill>
        <p:spPr>
          <a:xfrm>
            <a:off x="8672242" y="674170"/>
            <a:ext cx="2060986" cy="2144806"/>
          </a:xfrm>
          <a:prstGeom prst="rect">
            <a:avLst/>
          </a:prstGeom>
        </p:spPr>
      </p:pic>
      <p:pic>
        <p:nvPicPr>
          <p:cNvPr id="12" name="Picture 11" descr="A picture containing text&#10;&#10;Description automatically generated">
            <a:extLst>
              <a:ext uri="{FF2B5EF4-FFF2-40B4-BE49-F238E27FC236}">
                <a16:creationId xmlns:a16="http://schemas.microsoft.com/office/drawing/2014/main" id="{C18C6440-4C4D-F945-A114-99DBEA0E6254}"/>
              </a:ext>
            </a:extLst>
          </p:cNvPr>
          <p:cNvPicPr>
            <a:picLocks noChangeAspect="1"/>
          </p:cNvPicPr>
          <p:nvPr/>
        </p:nvPicPr>
        <p:blipFill>
          <a:blip r:embed="rId6"/>
          <a:stretch>
            <a:fillRect/>
          </a:stretch>
        </p:blipFill>
        <p:spPr>
          <a:xfrm>
            <a:off x="9543629" y="4505999"/>
            <a:ext cx="1469835" cy="818510"/>
          </a:xfrm>
          <a:prstGeom prst="rect">
            <a:avLst/>
          </a:prstGeom>
        </p:spPr>
      </p:pic>
      <p:pic>
        <p:nvPicPr>
          <p:cNvPr id="16" name="Picture 15" descr="A drop of water falling into a glass of water&#10;&#10;Description automatically generated with low confidence">
            <a:extLst>
              <a:ext uri="{FF2B5EF4-FFF2-40B4-BE49-F238E27FC236}">
                <a16:creationId xmlns:a16="http://schemas.microsoft.com/office/drawing/2014/main" id="{8E2AD50A-FB9D-F9B1-1834-CCF934018D87}"/>
              </a:ext>
            </a:extLst>
          </p:cNvPr>
          <p:cNvPicPr>
            <a:picLocks noChangeAspect="1"/>
          </p:cNvPicPr>
          <p:nvPr/>
        </p:nvPicPr>
        <p:blipFill>
          <a:blip r:embed="rId7"/>
          <a:stretch>
            <a:fillRect/>
          </a:stretch>
        </p:blipFill>
        <p:spPr>
          <a:xfrm>
            <a:off x="6359942" y="5105715"/>
            <a:ext cx="1802712" cy="1282244"/>
          </a:xfrm>
          <a:prstGeom prst="rect">
            <a:avLst/>
          </a:prstGeom>
        </p:spPr>
      </p:pic>
      <p:pic>
        <p:nvPicPr>
          <p:cNvPr id="19" name="Picture 18" descr="A picture containing text&#10;&#10;Description automatically generated">
            <a:extLst>
              <a:ext uri="{FF2B5EF4-FFF2-40B4-BE49-F238E27FC236}">
                <a16:creationId xmlns:a16="http://schemas.microsoft.com/office/drawing/2014/main" id="{38501AC0-2E3E-2FAD-E6BC-50937834B31E}"/>
              </a:ext>
            </a:extLst>
          </p:cNvPr>
          <p:cNvPicPr>
            <a:picLocks noChangeAspect="1"/>
          </p:cNvPicPr>
          <p:nvPr/>
        </p:nvPicPr>
        <p:blipFill>
          <a:blip r:embed="rId8"/>
          <a:stretch>
            <a:fillRect/>
          </a:stretch>
        </p:blipFill>
        <p:spPr>
          <a:xfrm>
            <a:off x="6706691" y="3273926"/>
            <a:ext cx="1456158" cy="1562337"/>
          </a:xfrm>
          <a:prstGeom prst="rect">
            <a:avLst/>
          </a:prstGeom>
        </p:spPr>
      </p:pic>
      <p:pic>
        <p:nvPicPr>
          <p:cNvPr id="24" name="Picture 23">
            <a:extLst>
              <a:ext uri="{FF2B5EF4-FFF2-40B4-BE49-F238E27FC236}">
                <a16:creationId xmlns:a16="http://schemas.microsoft.com/office/drawing/2014/main" id="{D9F00CF2-9BD7-DE44-BAD5-F93BF02BE331}"/>
              </a:ext>
            </a:extLst>
          </p:cNvPr>
          <p:cNvPicPr>
            <a:picLocks noChangeAspect="1"/>
          </p:cNvPicPr>
          <p:nvPr/>
        </p:nvPicPr>
        <p:blipFill>
          <a:blip r:embed="rId9"/>
          <a:stretch>
            <a:fillRect/>
          </a:stretch>
        </p:blipFill>
        <p:spPr>
          <a:xfrm>
            <a:off x="9344665" y="2690575"/>
            <a:ext cx="1667514" cy="1902984"/>
          </a:xfrm>
          <a:prstGeom prst="rect">
            <a:avLst/>
          </a:prstGeom>
        </p:spPr>
      </p:pic>
      <p:sp>
        <p:nvSpPr>
          <p:cNvPr id="3" name="Otsikko 1">
            <a:extLst>
              <a:ext uri="{FF2B5EF4-FFF2-40B4-BE49-F238E27FC236}">
                <a16:creationId xmlns:a16="http://schemas.microsoft.com/office/drawing/2014/main" id="{479BDE74-5123-0153-AD6B-B7CD89333ED6}"/>
              </a:ext>
            </a:extLst>
          </p:cNvPr>
          <p:cNvSpPr txBox="1">
            <a:spLocks/>
          </p:cNvSpPr>
          <p:nvPr/>
        </p:nvSpPr>
        <p:spPr>
          <a:xfrm>
            <a:off x="838200" y="365125"/>
            <a:ext cx="10515600" cy="499289"/>
          </a:xfrm>
          <a:prstGeom prst="rect">
            <a:avLst/>
          </a:prstGeom>
        </p:spPr>
        <p:txBody>
          <a:bodyPr vert="horz" lIns="91440" tIns="45720" rIns="91440" bIns="45720" rtlCol="0" anchor="ctr">
            <a:noAutofit/>
          </a:bodyPr>
          <a:lstStyle>
            <a:lvl1pPr algn="l" defTabSz="914400" rtl="0" eaLnBrk="1" latinLnBrk="0" hangingPunct="1">
              <a:lnSpc>
                <a:spcPts val="3450"/>
              </a:lnSpc>
              <a:spcBef>
                <a:spcPct val="0"/>
              </a:spcBef>
              <a:buNone/>
              <a:defRPr sz="2900" b="1" i="0" kern="1200">
                <a:solidFill>
                  <a:schemeClr val="tx1"/>
                </a:solidFill>
                <a:latin typeface="Lucida Sans" panose="020B0602030504020204" pitchFamily="34" charset="77"/>
                <a:ea typeface="+mj-ea"/>
                <a:cs typeface="+mj-cs"/>
              </a:defRPr>
            </a:lvl1pPr>
          </a:lstStyle>
          <a:p>
            <a:pPr algn="ctr"/>
            <a:r>
              <a:rPr lang="fi-FI" sz="4400" spc="-150">
                <a:solidFill>
                  <a:srgbClr val="000000"/>
                </a:solidFill>
                <a:latin typeface="Calibri" panose="020F0502020204030204" pitchFamily="34" charset="0"/>
                <a:cs typeface="Calibri" panose="020F0502020204030204" pitchFamily="34" charset="0"/>
              </a:rPr>
              <a:t>Mihin energiaa kuluu kotona?</a:t>
            </a:r>
          </a:p>
        </p:txBody>
      </p:sp>
      <p:sp>
        <p:nvSpPr>
          <p:cNvPr id="2" name="Päivämäärän paikkamerkki 1">
            <a:extLst>
              <a:ext uri="{FF2B5EF4-FFF2-40B4-BE49-F238E27FC236}">
                <a16:creationId xmlns:a16="http://schemas.microsoft.com/office/drawing/2014/main" id="{8AB83375-F35E-EDAA-169E-1DE45E713A51}"/>
              </a:ext>
            </a:extLst>
          </p:cNvPr>
          <p:cNvSpPr>
            <a:spLocks noGrp="1"/>
          </p:cNvSpPr>
          <p:nvPr>
            <p:ph type="dt" sz="half" idx="2"/>
          </p:nvPr>
        </p:nvSpPr>
        <p:spPr/>
        <p:txBody>
          <a:bodyPr/>
          <a:lstStyle/>
          <a:p>
            <a:pPr algn="r"/>
            <a:fld id="{B09A0946-3527-45FF-831A-4916A03AB24B}" type="datetime1">
              <a:rPr lang="fi-FI" smtClean="0"/>
              <a:t>11.1.2023</a:t>
            </a:fld>
            <a:endParaRPr lang="en-GB" dirty="0"/>
          </a:p>
        </p:txBody>
      </p:sp>
      <p:sp>
        <p:nvSpPr>
          <p:cNvPr id="5" name="Alatunnisteen paikkamerkki 4">
            <a:extLst>
              <a:ext uri="{FF2B5EF4-FFF2-40B4-BE49-F238E27FC236}">
                <a16:creationId xmlns:a16="http://schemas.microsoft.com/office/drawing/2014/main" id="{E93D8AE7-C8D4-32D1-1D6F-30D846589CFA}"/>
              </a:ext>
            </a:extLst>
          </p:cNvPr>
          <p:cNvSpPr>
            <a:spLocks noGrp="1"/>
          </p:cNvSpPr>
          <p:nvPr>
            <p:ph type="ftr" sz="quarter" idx="3"/>
          </p:nvPr>
        </p:nvSpPr>
        <p:spPr/>
        <p:txBody>
          <a:bodyPr/>
          <a:lstStyle/>
          <a:p>
            <a:r>
              <a:rPr lang="fi-FI"/>
              <a:t>Onko energiaa? Energiansäästö auttaa kaikkia</a:t>
            </a:r>
            <a:endParaRPr lang="en-FI" dirty="0"/>
          </a:p>
        </p:txBody>
      </p:sp>
      <p:sp>
        <p:nvSpPr>
          <p:cNvPr id="6" name="Dian numeron paikkamerkki 5">
            <a:extLst>
              <a:ext uri="{FF2B5EF4-FFF2-40B4-BE49-F238E27FC236}">
                <a16:creationId xmlns:a16="http://schemas.microsoft.com/office/drawing/2014/main" id="{4432E8D0-AE30-E555-45DD-E296E2E08B8D}"/>
              </a:ext>
            </a:extLst>
          </p:cNvPr>
          <p:cNvSpPr>
            <a:spLocks noGrp="1"/>
          </p:cNvSpPr>
          <p:nvPr>
            <p:ph type="sldNum" sz="quarter" idx="10"/>
          </p:nvPr>
        </p:nvSpPr>
        <p:spPr/>
        <p:txBody>
          <a:bodyPr/>
          <a:lstStyle/>
          <a:p>
            <a:fld id="{31421AFA-3AE7-4CEA-BC9B-447859BED57B}" type="slidenum">
              <a:rPr lang="en-GB" smtClean="0"/>
              <a:pPr/>
              <a:t>9</a:t>
            </a:fld>
            <a:endParaRPr lang="en-GB"/>
          </a:p>
        </p:txBody>
      </p:sp>
    </p:spTree>
    <p:extLst>
      <p:ext uri="{BB962C8B-B14F-4D97-AF65-F5344CB8AC3E}">
        <p14:creationId xmlns:p14="http://schemas.microsoft.com/office/powerpoint/2010/main" val="2878664649"/>
      </p:ext>
    </p:extLst>
  </p:cSld>
  <p:clrMapOvr>
    <a:masterClrMapping/>
  </p:clrMapOvr>
</p:sld>
</file>

<file path=ppt/theme/theme1.xml><?xml version="1.0" encoding="utf-8"?>
<a:theme xmlns:a="http://schemas.openxmlformats.org/drawingml/2006/main" name="Office-teema">
  <a:themeElements>
    <a:clrScheme name="Yellow">
      <a:dk1>
        <a:sysClr val="windowText" lastClr="000000"/>
      </a:dk1>
      <a:lt1>
        <a:sysClr val="window" lastClr="FFFFFF"/>
      </a:lt1>
      <a:dk2>
        <a:srgbClr val="39302A"/>
      </a:dk2>
      <a:lt2>
        <a:srgbClr val="E5DEDB"/>
      </a:lt2>
      <a:accent1>
        <a:srgbClr val="FFCA08"/>
      </a:accent1>
      <a:accent2>
        <a:srgbClr val="F8931D"/>
      </a:accent2>
      <a:accent3>
        <a:srgbClr val="CE8D3E"/>
      </a:accent3>
      <a:accent4>
        <a:srgbClr val="EC7016"/>
      </a:accent4>
      <a:accent5>
        <a:srgbClr val="E64823"/>
      </a:accent5>
      <a:accent6>
        <a:srgbClr val="9C6A6A"/>
      </a:accent6>
      <a:hlink>
        <a:srgbClr val="2998E3"/>
      </a:hlink>
      <a:folHlink>
        <a:srgbClr val="7F723D"/>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algn="l">
          <a:lnSpc>
            <a:spcPct val="120000"/>
          </a:lnSpc>
          <a:defRPr dirty="0">
            <a:latin typeface="Lucida Sans" panose="020B0602030504020204" pitchFamily="34" charset="77"/>
          </a:defRPr>
        </a:defPPr>
      </a:lstStyle>
    </a:txDef>
  </a:objectDefaults>
  <a:extraClrSchemeLst/>
  <a:extLst>
    <a:ext uri="{05A4C25C-085E-4340-85A3-A5531E510DB2}">
      <thm15:themeFamily xmlns:thm15="http://schemas.microsoft.com/office/thememl/2012/main" name="2021_Motiva_template" id="{D6F28DA7-07DF-4C68-B8FB-634ADE2DFB9D}" vid="{050DE446-E2CC-4455-BF95-CA3B83A34322}"/>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te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Asiakirja" ma:contentTypeID="0x01010043961B2E23B94B4A9470815A136371DE" ma:contentTypeVersion="11" ma:contentTypeDescription="Luo uusi asiakirja." ma:contentTypeScope="" ma:versionID="c216dfa26ac7064dba9c6b546f7fa572">
  <xsd:schema xmlns:xsd="http://www.w3.org/2001/XMLSchema" xmlns:xs="http://www.w3.org/2001/XMLSchema" xmlns:p="http://schemas.microsoft.com/office/2006/metadata/properties" xmlns:ns2="3da06870-ed28-4c67-9edc-b1b41854fc5d" xmlns:ns3="e960e6eb-6fbe-45b6-ac9c-83128cc578a4" targetNamespace="http://schemas.microsoft.com/office/2006/metadata/properties" ma:root="true" ma:fieldsID="ffef519d2c65e8dfcc9695412789daf6" ns2:_="" ns3:_="">
    <xsd:import namespace="3da06870-ed28-4c67-9edc-b1b41854fc5d"/>
    <xsd:import namespace="e960e6eb-6fbe-45b6-ac9c-83128cc578a4"/>
    <xsd:element name="properties">
      <xsd:complexType>
        <xsd:sequence>
          <xsd:element name="documentManagement">
            <xsd:complexType>
              <xsd:all>
                <xsd:element ref="ns2:MediaServiceMetadata" minOccurs="0"/>
                <xsd:element ref="ns2:MediaServiceFastMetadata" minOccurs="0"/>
                <xsd:element ref="ns2:lcf76f155ced4ddcb4097134ff3c332f" minOccurs="0"/>
                <xsd:element ref="ns3:TaxCatchAll" minOccurs="0"/>
                <xsd:element ref="ns2:MediaServiceGenerationTime" minOccurs="0"/>
                <xsd:element ref="ns2:MediaServiceEventHashCode" minOccurs="0"/>
                <xsd:element ref="ns2:MediaServiceDateTaken" minOccurs="0"/>
                <xsd:element ref="ns2:MediaLengthInSeconds" minOccurs="0"/>
                <xsd:element ref="ns2:MediaServiceLocation" minOccurs="0"/>
                <xsd:element ref="ns2: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3da06870-ed28-4c67-9edc-b1b41854fc5d"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lcf76f155ced4ddcb4097134ff3c332f" ma:index="11" nillable="true" ma:taxonomy="true" ma:internalName="lcf76f155ced4ddcb4097134ff3c332f" ma:taxonomyFieldName="MediaServiceImageTags" ma:displayName="Kuvien tunnisteet" ma:readOnly="false" ma:fieldId="{5cf76f15-5ced-4ddc-b409-7134ff3c332f}" ma:taxonomyMulti="true" ma:sspId="cc00016d-99cc-4f5f-89f9-a69eca35f938" ma:termSetId="09814cd3-568e-fe90-9814-8d621ff8fb84" ma:anchorId="fba54fb3-c3e1-fe81-a776-ca4b69148c4d" ma:open="true" ma:isKeyword="false">
      <xsd:complexType>
        <xsd:sequence>
          <xsd:element ref="pc:Terms" minOccurs="0" maxOccurs="1"/>
        </xsd:sequence>
      </xsd:complex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ServiceDateTaken" ma:index="15" nillable="true" ma:displayName="MediaServiceDateTaken" ma:hidden="true" ma:indexed="true" ma:internalName="MediaServiceDateTaken" ma:readOnly="true">
      <xsd:simpleType>
        <xsd:restriction base="dms:Text"/>
      </xsd:simpleType>
    </xsd:element>
    <xsd:element name="MediaLengthInSeconds" ma:index="16" nillable="true" ma:displayName="MediaLengthInSeconds" ma:hidden="true" ma:internalName="MediaLengthInSeconds" ma:readOnly="true">
      <xsd:simpleType>
        <xsd:restriction base="dms:Unknown"/>
      </xsd:simpleType>
    </xsd:element>
    <xsd:element name="MediaServiceLocation" ma:index="17" nillable="true" ma:displayName="Location" ma:indexed="true" ma:internalName="MediaServiceLocation" ma:readOnly="true">
      <xsd:simpleType>
        <xsd:restriction base="dms:Text"/>
      </xsd:simpleType>
    </xsd:element>
    <xsd:element name="MediaServiceOCR" ma:index="18" nillable="true" ma:displayName="Extracted Text" ma:internalName="MediaServiceOCR"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e960e6eb-6fbe-45b6-ac9c-83128cc578a4" elementFormDefault="qualified">
    <xsd:import namespace="http://schemas.microsoft.com/office/2006/documentManagement/types"/>
    <xsd:import namespace="http://schemas.microsoft.com/office/infopath/2007/PartnerControls"/>
    <xsd:element name="TaxCatchAll" ma:index="12" nillable="true" ma:displayName="Taxonomy Catch All Column" ma:hidden="true" ma:list="{9e071455-8104-47bb-90c3-c552351f07dc}" ma:internalName="TaxCatchAll" ma:showField="CatchAllData" ma:web="e960e6eb-6fbe-45b6-ac9c-83128cc578a4">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Sisältölaji"/>
        <xsd:element ref="dc:title" minOccurs="0" maxOccurs="1" ma:index="4" ma:displayName="Otsikko"/>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e960e6eb-6fbe-45b6-ac9c-83128cc578a4" xsi:nil="true"/>
    <lcf76f155ced4ddcb4097134ff3c332f xmlns="3da06870-ed28-4c67-9edc-b1b41854fc5d">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763A20E3-35DB-4A75-90C9-60F157B3580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3da06870-ed28-4c67-9edc-b1b41854fc5d"/>
    <ds:schemaRef ds:uri="e960e6eb-6fbe-45b6-ac9c-83128cc578a4"/>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1B41F4D0-8D81-447C-8206-76165B30B131}">
  <ds:schemaRefs>
    <ds:schemaRef ds:uri="http://schemas.microsoft.com/sharepoint/v3/contenttype/forms"/>
  </ds:schemaRefs>
</ds:datastoreItem>
</file>

<file path=customXml/itemProps3.xml><?xml version="1.0" encoding="utf-8"?>
<ds:datastoreItem xmlns:ds="http://schemas.openxmlformats.org/officeDocument/2006/customXml" ds:itemID="{DD1A89F8-66EB-4BCC-9396-F6A8FB5540D5}">
  <ds:schemaRefs>
    <ds:schemaRef ds:uri="e960e6eb-6fbe-45b6-ac9c-83128cc578a4"/>
    <ds:schemaRef ds:uri="http://purl.org/dc/terms/"/>
    <ds:schemaRef ds:uri="http://purl.org/dc/dcmitype/"/>
    <ds:schemaRef ds:uri="http://purl.org/dc/elements/1.1/"/>
    <ds:schemaRef ds:uri="http://schemas.microsoft.com/office/2006/documentManagement/types"/>
    <ds:schemaRef ds:uri="http://schemas.microsoft.com/office/infopath/2007/PartnerControls"/>
    <ds:schemaRef ds:uri="http://schemas.openxmlformats.org/package/2006/metadata/core-properties"/>
    <ds:schemaRef ds:uri="3da06870-ed28-4c67-9edc-b1b41854fc5d"/>
    <ds:schemaRef ds:uri="http://schemas.microsoft.com/office/2006/metadata/propertie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2021_Motiva_template</Template>
  <TotalTime>1315</TotalTime>
  <Words>3174</Words>
  <Application>Microsoft Office PowerPoint</Application>
  <PresentationFormat>Bredbild</PresentationFormat>
  <Paragraphs>380</Paragraphs>
  <Slides>25</Slides>
  <Notes>25</Notes>
  <HiddenSlides>5</HiddenSlides>
  <MMClips>0</MMClips>
  <ScaleCrop>false</ScaleCrop>
  <HeadingPairs>
    <vt:vector size="6" baseType="variant">
      <vt:variant>
        <vt:lpstr>Använt teckensnitt</vt:lpstr>
      </vt:variant>
      <vt:variant>
        <vt:i4>11</vt:i4>
      </vt:variant>
      <vt:variant>
        <vt:lpstr>Tema</vt:lpstr>
      </vt:variant>
      <vt:variant>
        <vt:i4>1</vt:i4>
      </vt:variant>
      <vt:variant>
        <vt:lpstr>Bildrubriker</vt:lpstr>
      </vt:variant>
      <vt:variant>
        <vt:i4>25</vt:i4>
      </vt:variant>
    </vt:vector>
  </HeadingPairs>
  <TitlesOfParts>
    <vt:vector size="37" baseType="lpstr">
      <vt:lpstr>Arial</vt:lpstr>
      <vt:lpstr>Arial</vt:lpstr>
      <vt:lpstr>Arvo</vt:lpstr>
      <vt:lpstr>Calibri</vt:lpstr>
      <vt:lpstr>Lucida Sans</vt:lpstr>
      <vt:lpstr>Open Sans</vt:lpstr>
      <vt:lpstr>RationalText</vt:lpstr>
      <vt:lpstr>Segoe UI</vt:lpstr>
      <vt:lpstr>Source Sans Pro</vt:lpstr>
      <vt:lpstr>Verdana</vt:lpstr>
      <vt:lpstr>Wingdings</vt:lpstr>
      <vt:lpstr>Office-teema</vt:lpstr>
      <vt:lpstr> Onko energiaa? Energiansäästö auttaa kaikkia</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Energiankulutus tutuksi! Vastaukset</vt:lpstr>
      <vt:lpstr>PowerPoint-presentation</vt:lpstr>
      <vt:lpstr>PowerPoint-presentation</vt:lpstr>
      <vt:lpstr>Kouluissa – Iin kunta</vt:lpstr>
      <vt:lpstr>Kuntien ja kaupunkien toimenpiteitä</vt:lpstr>
      <vt:lpstr>Yrityksissä – Sinituote Oy</vt:lpstr>
      <vt:lpstr>PowerPoint-presentation</vt:lpstr>
      <vt:lpstr>PowerPoint-presentation</vt:lpstr>
      <vt:lpstr>PowerPoint-presentation</vt:lpstr>
      <vt:lpstr>PowerPoint-presentation</vt:lpstr>
      <vt:lpstr>PowerPoint-presentation</vt:lpstr>
      <vt:lpstr>PowerPoint-presentation</vt:lpstr>
      <vt:lpstr>PowerPoint-presentation</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Kouluvierailumateriaali  Energiaa/virtaa päivään Hukka kuriin – energia hyötykäyttöön Hillitse hukka Astetta alemmas: nappaa hukka Onko energiaa? Taklaa energiahukka</dc:title>
  <dc:subject/>
  <dc:creator>Nina Teirasvuo</dc:creator>
  <cp:keywords/>
  <dc:description/>
  <cp:lastModifiedBy>Eemi Varila</cp:lastModifiedBy>
  <cp:revision>140</cp:revision>
  <dcterms:created xsi:type="dcterms:W3CDTF">2022-09-27T14:06:42Z</dcterms:created>
  <dcterms:modified xsi:type="dcterms:W3CDTF">2023-01-11T07:40:15Z</dcterms:modified>
  <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0x01010043961B2E23B94B4A9470815A136371DE</vt:lpwstr>
  </property>
  <property fmtid="{D5CDD505-2E9C-101B-9397-08002B2CF9AE}" pid="3" name="MediaServiceImageTags">
    <vt:lpwstr/>
  </property>
</Properties>
</file>